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Uvod v učno enoto. Poudarite, da namen ni memoriranje odgovorov, temveč razumevanje ravnanj in odločitev, ki jih preverja vprašalnik.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Dejavnost je namenjena aktivnemu preizkusu znanja. Pri mlajših učencih naj bo izvedba vodena.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Učence vprašajte, kako bi vsako napačno ravnanje popravili v varno in pravilno ravnanje.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je neposredna povezava med učno razlago in vprašanji iz preverjanja. Učenci naj razložijo razloge, ne samo odgovorov.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je neposredna povezava med učno razlago in vprašanji iz preverjanja. Učenci naj razložijo razloge, ne samo odgovorov.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Mini kviz je namenjen vaji. Pravilnega odgovora ne razkrijte takoj; učenci naj svojo izbiro utemeljijo.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 razkritju rešitve ne poudarjajte samo črke, ampak razlog, zakaj je odgovor pravilen.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Zaključite s kratko ustno ponovitvijo. Učenci naj vsak izberejo eno pravilo, ki si ga bodo zapomnili.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Povežite cilje z dejavnostmi. Učencem povejte, da bodo v vprašalniku izbirali najbolj varen, smiseln ali pravilen odgovor.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 tem diapozitivu predstavite, kateri deli DigComp sklopa se pojavljajo v vprašalniku. Uporabite konkretne primere iz nadaljevanja.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podajte razlagalno. Ne zahtevajte učenja na pamet; cilj je razumevanje pravilnega ravnanja.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 mlajših učencih pojme razložite s konkretnimi primeri. Pri starejših naj učenci sami dodajo primere.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Reševanje ima korake.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Orodje ni samo vprašanje navade.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Učenje je del kompetence.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Učitelj naj primer prebere, učenci naj najprej odgovorijo sami, potem v paru in na koncu skupaj.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1417320"/>
            <a:ext cx="1005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🧩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1691640" y="1298448"/>
            <a:ext cx="960120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🧩 Reševanje težav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709928" y="2057400"/>
            <a:ext cx="98755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(7.–9. razred)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709928" y="278892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Učni PowerPoint za pripravo na drugo reševanje vprašalnika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1709928" y="3246120"/>
            <a:ext cx="7315200" cy="0"/>
          </a:xfrm>
          <a:prstGeom prst="line">
            <a:avLst/>
          </a:prstGeom>
          <a:noFill/>
          <a:ln w="25400">
            <a:solidFill>
              <a:srgbClr val="0F766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709928" y="35204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Reševanje težav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dejavnost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77240" y="114300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Izvedba: 8–12 minut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822960" y="1691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87552" y="1828800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87552" y="1911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481328" y="1828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Naredite diagnostično drevo za težavo z internetom.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22960" y="2834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87552" y="2971800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87552" y="3054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481328" y="2971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Primerjajte dve orodji za isti projekt.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22960" y="3977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87552" y="4114800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87552" y="4197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481328" y="4114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Vsak napiše mini načrt za eno digitalno spretnost.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629400" y="1600200"/>
            <a:ext cx="4434840" cy="3474720"/>
          </a:xfrm>
          <a:prstGeom prst="roundRect">
            <a:avLst>
              <a:gd name="adj" fmla="val 210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949440" y="187452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Dokaz učenja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949440" y="2542032"/>
            <a:ext cx="370332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zna svojo izbiro razložiti z besedami: “To je pravilno, ker …”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6949440" y="4251960"/>
            <a:ext cx="37033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zbere 2–3 razlage in jih poveže z vprašalnikom.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Pogoste napake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18872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vprašalniku bodo napačni odgovori pogosto podobni tem napakam: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14400" y="187452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1417320" y="182880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691640" y="198424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Menjam veliko nastavitev hkrati.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914400" y="310896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1417320" y="306324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691640" y="321868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Izberem orodje, ker je priljubljeno, ne ker ustreza cilju.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914400" y="434340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6" name="Shape 14"/>
          <p:cNvSpPr/>
          <p:nvPr/>
        </p:nvSpPr>
        <p:spPr>
          <a:xfrm>
            <a:off x="1417320" y="429768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691640" y="445312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 preverim, ali rešitev deluje.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moraš znati za vprašanja 1–5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024128"/>
            <a:ext cx="10744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Spodaj je kratka razlaga znanja, ki ga preverjajo vprašanja. Namen je razumeti pravilno ravnanje, ne samo zapomniti si črko odgovora.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85800" y="1627632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1856232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V1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508760" y="1746504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pomeni sistematično reševati tehnično težavo?</a:t>
            </a:r>
            <a:endParaRPr lang="en-US" sz="1090" dirty="0"/>
          </a:p>
        </p:txBody>
      </p:sp>
      <p:sp>
        <p:nvSpPr>
          <p:cNvPr id="12" name="Text 10"/>
          <p:cNvSpPr/>
          <p:nvPr/>
        </p:nvSpPr>
        <p:spPr>
          <a:xfrm>
            <a:off x="6080760" y="1746504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Preverjam možne vzroke po korakih in opazujem, kaj se spremeni.</a:t>
            </a:r>
            <a:endParaRPr lang="en-US" sz="1090" dirty="0"/>
          </a:p>
        </p:txBody>
      </p:sp>
      <p:sp>
        <p:nvSpPr>
          <p:cNvPr id="13" name="Shape 11"/>
          <p:cNvSpPr/>
          <p:nvPr/>
        </p:nvSpPr>
        <p:spPr>
          <a:xfrm>
            <a:off x="685800" y="2487168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CCFBF1"/>
          </a:solidFill>
          <a:ln w="12700">
            <a:solidFill>
              <a:srgbClr val="CCFBF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2715768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V2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508760" y="2606040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upoštevaš pri izbiri novega digitalnega orodja za šolski projekt?</a:t>
            </a:r>
            <a:endParaRPr lang="en-US" sz="1090" dirty="0"/>
          </a:p>
        </p:txBody>
      </p:sp>
      <p:sp>
        <p:nvSpPr>
          <p:cNvPr id="16" name="Text 14"/>
          <p:cNvSpPr/>
          <p:nvPr/>
        </p:nvSpPr>
        <p:spPr>
          <a:xfrm>
            <a:off x="6080760" y="2606040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Namen, varnost, zahtevnost, dostopnost in možnosti sodelovanja.</a:t>
            </a:r>
            <a:endParaRPr lang="en-US" sz="1090" dirty="0"/>
          </a:p>
        </p:txBody>
      </p:sp>
      <p:sp>
        <p:nvSpPr>
          <p:cNvPr id="17" name="Shape 15"/>
          <p:cNvSpPr/>
          <p:nvPr/>
        </p:nvSpPr>
        <p:spPr>
          <a:xfrm>
            <a:off x="685800" y="3346704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575304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V3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508760" y="3465576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avtomatizacija?</a:t>
            </a:r>
            <a:endParaRPr lang="en-US" sz="1090" dirty="0"/>
          </a:p>
        </p:txBody>
      </p:sp>
      <p:sp>
        <p:nvSpPr>
          <p:cNvPr id="20" name="Text 18"/>
          <p:cNvSpPr/>
          <p:nvPr/>
        </p:nvSpPr>
        <p:spPr>
          <a:xfrm>
            <a:off x="6080760" y="3465576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Uporaba pravil ali orodij, da se ponavljajoče opravilo izvede samodejno.</a:t>
            </a:r>
            <a:endParaRPr lang="en-US" sz="1090" dirty="0"/>
          </a:p>
        </p:txBody>
      </p:sp>
      <p:sp>
        <p:nvSpPr>
          <p:cNvPr id="21" name="Shape 19"/>
          <p:cNvSpPr/>
          <p:nvPr/>
        </p:nvSpPr>
        <p:spPr>
          <a:xfrm>
            <a:off x="685800" y="4206240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CCFBF1"/>
          </a:solidFill>
          <a:ln w="12700">
            <a:solidFill>
              <a:srgbClr val="CCFBF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4434840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V4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508760" y="4325112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Kdaj digitalna rešitev ni najboljša izbira?</a:t>
            </a:r>
            <a:endParaRPr lang="en-US" sz="1090" dirty="0"/>
          </a:p>
        </p:txBody>
      </p:sp>
      <p:sp>
        <p:nvSpPr>
          <p:cNvPr id="24" name="Text 22"/>
          <p:cNvSpPr/>
          <p:nvPr/>
        </p:nvSpPr>
        <p:spPr>
          <a:xfrm>
            <a:off x="6080760" y="4325112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Ko je nalogo hitreje, varneje ali bolj smiselno opraviti brez digitalnega orodja.</a:t>
            </a:r>
            <a:endParaRPr lang="en-US" sz="1090" dirty="0"/>
          </a:p>
        </p:txBody>
      </p:sp>
      <p:sp>
        <p:nvSpPr>
          <p:cNvPr id="25" name="Shape 23"/>
          <p:cNvSpPr/>
          <p:nvPr/>
        </p:nvSpPr>
        <p:spPr>
          <a:xfrm>
            <a:off x="685800" y="5065776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8680" y="5294376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V5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508760" y="5184648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primer prilagoditve digitalnega okolja učnim potrebam?</a:t>
            </a:r>
            <a:endParaRPr lang="en-US" sz="1090" dirty="0"/>
          </a:p>
        </p:txBody>
      </p:sp>
      <p:sp>
        <p:nvSpPr>
          <p:cNvPr id="28" name="Text 26"/>
          <p:cNvSpPr/>
          <p:nvPr/>
        </p:nvSpPr>
        <p:spPr>
          <a:xfrm>
            <a:off x="6080760" y="5184648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Uporaba povečave, bralnika zaslona, podnapisov ali prilagoditve obvestil.</a:t>
            </a:r>
            <a:endParaRPr lang="en-US" sz="1090" dirty="0"/>
          </a:p>
        </p:txBody>
      </p:sp>
      <p:sp>
        <p:nvSpPr>
          <p:cNvPr id="29" name="Text 27"/>
          <p:cNvSpPr/>
          <p:nvPr/>
        </p:nvSpPr>
        <p:spPr>
          <a:xfrm>
            <a:off x="914400" y="5989320"/>
            <a:ext cx="10241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naj zna povedati “zakaj” je izbrano ravnanje pravilno.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moraš znati za vprašanja 6–10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024128"/>
            <a:ext cx="10744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Spodaj je kratka razlaga znanja, ki ga preverjajo vprašanja. Namen je razumeti pravilno ravnanje, ne samo zapomniti si črko odgovora.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85800" y="1627632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1856232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V6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508760" y="1746504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 varno uporabiš spletni forum za pomoč pri tehnični težavi?</a:t>
            </a:r>
            <a:endParaRPr lang="en-US" sz="1090" dirty="0"/>
          </a:p>
        </p:txBody>
      </p:sp>
      <p:sp>
        <p:nvSpPr>
          <p:cNvPr id="12" name="Text 10"/>
          <p:cNvSpPr/>
          <p:nvPr/>
        </p:nvSpPr>
        <p:spPr>
          <a:xfrm>
            <a:off x="6080760" y="1746504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Ne objavim osebnih podatkov ali gesel in preverim zanesljivost odgovora.</a:t>
            </a:r>
            <a:endParaRPr lang="en-US" sz="1090" dirty="0"/>
          </a:p>
        </p:txBody>
      </p:sp>
      <p:sp>
        <p:nvSpPr>
          <p:cNvPr id="13" name="Shape 11"/>
          <p:cNvSpPr/>
          <p:nvPr/>
        </p:nvSpPr>
        <p:spPr>
          <a:xfrm>
            <a:off x="685800" y="2487168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CCFBF1"/>
          </a:solidFill>
          <a:ln w="12700">
            <a:solidFill>
              <a:srgbClr val="CCFBF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2715768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V7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508760" y="2606040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 se učinkovito naučiš uporabljati novo digitalno orodje?</a:t>
            </a:r>
            <a:endParaRPr lang="en-US" sz="1090" dirty="0"/>
          </a:p>
        </p:txBody>
      </p:sp>
      <p:sp>
        <p:nvSpPr>
          <p:cNvPr id="16" name="Text 14"/>
          <p:cNvSpPr/>
          <p:nvPr/>
        </p:nvSpPr>
        <p:spPr>
          <a:xfrm>
            <a:off x="6080760" y="2606040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Pregledam osnovna navodila, preizkusim funkcije in sproti preverjam rezultate.</a:t>
            </a:r>
            <a:endParaRPr lang="en-US" sz="1090" dirty="0"/>
          </a:p>
        </p:txBody>
      </p:sp>
      <p:sp>
        <p:nvSpPr>
          <p:cNvPr id="17" name="Shape 15"/>
          <p:cNvSpPr/>
          <p:nvPr/>
        </p:nvSpPr>
        <p:spPr>
          <a:xfrm>
            <a:off x="685800" y="3346704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575304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V8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508760" y="3465576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 oceniš, ali je digitalna rešitev uspešna?</a:t>
            </a:r>
            <a:endParaRPr lang="en-US" sz="1090" dirty="0"/>
          </a:p>
        </p:txBody>
      </p:sp>
      <p:sp>
        <p:nvSpPr>
          <p:cNvPr id="20" name="Text 18"/>
          <p:cNvSpPr/>
          <p:nvPr/>
        </p:nvSpPr>
        <p:spPr>
          <a:xfrm>
            <a:off x="6080760" y="3465576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Preverim, ali doseže cilj, je varna, razumljiva in učinkovita.</a:t>
            </a:r>
            <a:endParaRPr lang="en-US" sz="1090" dirty="0"/>
          </a:p>
        </p:txBody>
      </p:sp>
      <p:sp>
        <p:nvSpPr>
          <p:cNvPr id="21" name="Shape 19"/>
          <p:cNvSpPr/>
          <p:nvPr/>
        </p:nvSpPr>
        <p:spPr>
          <a:xfrm>
            <a:off x="685800" y="4206240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CCFBF1"/>
          </a:solidFill>
          <a:ln w="12700">
            <a:solidFill>
              <a:srgbClr val="CCFBF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4434840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V9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508760" y="4325112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pomeni osebni načrt razvoja digitalnih kompetenc?</a:t>
            </a:r>
            <a:endParaRPr lang="en-US" sz="1090" dirty="0"/>
          </a:p>
        </p:txBody>
      </p:sp>
      <p:sp>
        <p:nvSpPr>
          <p:cNvPr id="24" name="Text 22"/>
          <p:cNvSpPr/>
          <p:nvPr/>
        </p:nvSpPr>
        <p:spPr>
          <a:xfrm>
            <a:off x="6080760" y="4325112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Določim, kaj že znam, kaj moram izboljšati in kako bom vadil/-a.</a:t>
            </a:r>
            <a:endParaRPr lang="en-US" sz="1090" dirty="0"/>
          </a:p>
        </p:txBody>
      </p:sp>
      <p:sp>
        <p:nvSpPr>
          <p:cNvPr id="25" name="Shape 23"/>
          <p:cNvSpPr/>
          <p:nvPr/>
        </p:nvSpPr>
        <p:spPr>
          <a:xfrm>
            <a:off x="685800" y="5065776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8680" y="5294376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V10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508760" y="5184648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 odgovorno pomagaš sošolcu pri digitalni težavi?</a:t>
            </a:r>
            <a:endParaRPr lang="en-US" sz="1090" dirty="0"/>
          </a:p>
        </p:txBody>
      </p:sp>
      <p:sp>
        <p:nvSpPr>
          <p:cNvPr id="28" name="Text 26"/>
          <p:cNvSpPr/>
          <p:nvPr/>
        </p:nvSpPr>
        <p:spPr>
          <a:xfrm>
            <a:off x="6080760" y="5184648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Razložim korake in ga spodbujam, da sam razume rešitev.</a:t>
            </a:r>
            <a:endParaRPr lang="en-US" sz="1090" dirty="0"/>
          </a:p>
        </p:txBody>
      </p:sp>
      <p:sp>
        <p:nvSpPr>
          <p:cNvPr id="29" name="Text 27"/>
          <p:cNvSpPr/>
          <p:nvPr/>
        </p:nvSpPr>
        <p:spPr>
          <a:xfrm>
            <a:off x="914400" y="5989320"/>
            <a:ext cx="10241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naj zna povedati “zakaj” je izbrano ravnanje pravilno.</a:t>
            </a:r>
            <a:endParaRPr lang="en-US" sz="12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kviz pred ponovitvijo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77240" y="1234440"/>
            <a:ext cx="1060704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pomeni sistematično reševati tehnično težavo?</a:t>
            </a:r>
            <a:endParaRPr lang="en-US" sz="2100" dirty="0"/>
          </a:p>
        </p:txBody>
      </p:sp>
      <p:sp>
        <p:nvSpPr>
          <p:cNvPr id="9" name="Shape 7"/>
          <p:cNvSpPr/>
          <p:nvPr/>
        </p:nvSpPr>
        <p:spPr>
          <a:xfrm>
            <a:off x="914400" y="214884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CCFBF1"/>
          </a:solidFill>
          <a:ln w="12700">
            <a:solidFill>
              <a:srgbClr val="CCFBF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43000" y="224028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A) Preverjam možne vzroke po korakih in opazujem, kaj se spremeni.</a:t>
            </a:r>
            <a:endParaRPr lang="en-US" sz="1680" dirty="0"/>
          </a:p>
        </p:txBody>
      </p:sp>
      <p:sp>
        <p:nvSpPr>
          <p:cNvPr id="11" name="Shape 9"/>
          <p:cNvSpPr/>
          <p:nvPr/>
        </p:nvSpPr>
        <p:spPr>
          <a:xfrm>
            <a:off x="914400" y="278892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CCFBF1"/>
          </a:solidFill>
          <a:ln w="12700">
            <a:solidFill>
              <a:srgbClr val="CCFBF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43000" y="288036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B) Klikam naključno, dokler nekaj ne uspe.</a:t>
            </a:r>
            <a:endParaRPr lang="en-US" sz="1680" dirty="0"/>
          </a:p>
        </p:txBody>
      </p:sp>
      <p:sp>
        <p:nvSpPr>
          <p:cNvPr id="13" name="Shape 11"/>
          <p:cNvSpPr/>
          <p:nvPr/>
        </p:nvSpPr>
        <p:spPr>
          <a:xfrm>
            <a:off x="914400" y="342900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CCFBF1"/>
          </a:solidFill>
          <a:ln w="12700">
            <a:solidFill>
              <a:srgbClr val="CCFBF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143000" y="352044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C) Takoj ponastavim vse nastavitve brez razloga.</a:t>
            </a:r>
            <a:endParaRPr lang="en-US" sz="1680" dirty="0"/>
          </a:p>
        </p:txBody>
      </p:sp>
      <p:sp>
        <p:nvSpPr>
          <p:cNvPr id="15" name="Shape 13"/>
          <p:cNvSpPr/>
          <p:nvPr/>
        </p:nvSpPr>
        <p:spPr>
          <a:xfrm>
            <a:off x="914400" y="406908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CCFBF1"/>
          </a:solidFill>
          <a:ln w="12700">
            <a:solidFill>
              <a:srgbClr val="CCFBF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43000" y="416052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D) Obtožim druge brez preverjanja.</a:t>
            </a:r>
            <a:endParaRPr lang="en-US" sz="1680" dirty="0"/>
          </a:p>
        </p:txBody>
      </p:sp>
      <p:sp>
        <p:nvSpPr>
          <p:cNvPr id="17" name="Shape 15"/>
          <p:cNvSpPr/>
          <p:nvPr/>
        </p:nvSpPr>
        <p:spPr>
          <a:xfrm>
            <a:off x="914400" y="470916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143000" y="480060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E) Ne vem.</a:t>
            </a:r>
            <a:endParaRPr lang="en-US" sz="1680" dirty="0"/>
          </a:p>
        </p:txBody>
      </p:sp>
      <p:sp>
        <p:nvSpPr>
          <p:cNvPr id="19" name="Text 17"/>
          <p:cNvSpPr/>
          <p:nvPr/>
        </p:nvSpPr>
        <p:spPr>
          <a:xfrm>
            <a:off x="822960" y="580644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Najprej odgovori samostojno, nato utemelji izbiro v paru.</a:t>
            </a:r>
            <a:endParaRPr lang="en-US" sz="1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Rešitev mini kviza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914400" y="1417320"/>
            <a:ext cx="10332720" cy="1097280"/>
          </a:xfrm>
          <a:prstGeom prst="roundRect">
            <a:avLst>
              <a:gd name="adj" fmla="val 6667"/>
            </a:avLst>
          </a:prstGeom>
          <a:solidFill>
            <a:srgbClr val="CCFBF1"/>
          </a:solidFill>
          <a:ln w="12700">
            <a:solidFill>
              <a:srgbClr val="CCFBF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234440" y="1719072"/>
            <a:ext cx="969264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Pravilen odgovor: A) Preverjam možne vzroke po korakih in opazujem, kaj se spremeni.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914400" y="29718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Zakaj?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3520440"/>
            <a:ext cx="9966960" cy="1417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Pravilen odgovor izbere varno, smiselno ali pošteno ravnanje.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Napačni odgovori pogosto kažejo tvegan klik, slabo presojo, kršitev zasebnosti ali neurejeno delo.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Odgovor E – Ne vem – je v vprašalniku vedno napačen.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1143000" y="5440680"/>
            <a:ext cx="9829800" cy="475488"/>
          </a:xfrm>
          <a:prstGeom prst="roundRect">
            <a:avLst>
              <a:gd name="adj" fmla="val 1538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371600" y="5559552"/>
            <a:ext cx="9372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 drugem reševanju naj učenec izbere odgovor, ki ga zna tudi razložiti.</a:t>
            </a:r>
            <a:endParaRPr lang="en-US" sz="14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Povzetek: 5 pravil za drugo reševanje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234440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41832" y="1371600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41832" y="14538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435608" y="1371600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Težavo rešujem sistematično.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777240" y="2130552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41832" y="2267712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41832" y="2350008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435608" y="2267712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Uporabim več virov pomoči.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777240" y="3026664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41832" y="3163824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41832" y="3246120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435608" y="3163824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Orodja izbiram po merilih.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777240" y="3922776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41832" y="4059936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41832" y="4142232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435608" y="4059936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Prilagodim digitalno okolje.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777240" y="4818888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41832" y="4956048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41832" y="503834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435608" y="4956048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Načrtujem svoje učenje.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868680" y="5715000"/>
            <a:ext cx="104698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Preden izbereš odgovor, poišči možnost, ki je najbolj varna, smiselna, poštena in uporabna za šolsko nalogo.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Cilji učne enote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40080" y="123444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 tej učni enoti bo učenec znal: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822960" y="182880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87552" y="1965960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87552" y="204825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481328" y="196596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Sistematično diagnosticirati tehnične težave.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22960" y="294132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87552" y="3078480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87552" y="316077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481328" y="307848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Izbrati orodja glede na cilj, varnost in učinkovitost.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22960" y="405384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87552" y="4191000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87552" y="42732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481328" y="419100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Načrtovati razvoj lastnih digitalnih kompetenc.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400800" y="1700784"/>
            <a:ext cx="4937760" cy="3383280"/>
          </a:xfrm>
          <a:prstGeom prst="roundRect">
            <a:avLst>
              <a:gd name="adj" fmla="val 2162"/>
            </a:avLst>
          </a:prstGeom>
          <a:solidFill>
            <a:srgbClr val="CCFBF1"/>
          </a:solidFill>
          <a:ln w="12700">
            <a:solidFill>
              <a:srgbClr val="CCFBF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720840" y="1975104"/>
            <a:ext cx="4297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Raven za učence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720840" y="2423160"/>
            <a:ext cx="429768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7.–9. razred</a:t>
            </a:r>
            <a:endParaRPr lang="en-US" sz="1900" dirty="0"/>
          </a:p>
          <a:p>
            <a:pPr indent="0" marL="0">
              <a:buNone/>
            </a:pPr>
            <a:r>
              <a:rPr lang="en-US" sz="19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kritična, odgovorna in ustvarjalna raba</a:t>
            </a:r>
            <a:endParaRPr lang="en-US" sz="1900" dirty="0"/>
          </a:p>
        </p:txBody>
      </p:sp>
      <p:sp>
        <p:nvSpPr>
          <p:cNvPr id="24" name="Text 22"/>
          <p:cNvSpPr/>
          <p:nvPr/>
        </p:nvSpPr>
        <p:spPr>
          <a:xfrm>
            <a:off x="6720840" y="3749040"/>
            <a:ext cx="429768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Vprašalnik preverja uporabo znanja v kratkih primerih iz šole in vsakdanjega digitalnega življenja.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pokriva ta sklop?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106984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DigComp je sklop razdeljen na več manjših spretnosti. V učni uri jih pretvorimo v šolske situacije.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73152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CCFBF1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9611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28016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tehnične težave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05156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Težavo rešujem sistematično.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25196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CCFBF1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41655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80060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izbira ustreznih orodij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57200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Uporabim več virov pomoči.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77240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CCFBF1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93699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32104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ustvarjalna uporaba in učenje novih spretnosti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809244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Orodja izbiram po merilih.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914400" y="4617720"/>
            <a:ext cx="1024128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cilj ni poznati samo izrazov, ampak izbrati pravilno ravnanje v konkretni situaciji.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Teorija na kratko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115568"/>
            <a:ext cx="1083564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so glavne ideje, ki jih morajo učenci razumeti pred drugim reševanjem vprašalnika.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685800" y="1691640"/>
            <a:ext cx="5349240" cy="3794760"/>
          </a:xfrm>
          <a:prstGeom prst="roundRect">
            <a:avLst>
              <a:gd name="adj" fmla="val 192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263640" y="1691640"/>
            <a:ext cx="5257800" cy="3794760"/>
          </a:xfrm>
          <a:prstGeom prst="roundRect">
            <a:avLst>
              <a:gd name="adj" fmla="val 1928"/>
            </a:avLst>
          </a:prstGeom>
          <a:solidFill>
            <a:srgbClr val="CCFBF1"/>
          </a:solidFill>
          <a:ln w="12700">
            <a:solidFill>
              <a:srgbClr val="CCFBF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1965960"/>
            <a:ext cx="4800600" cy="3246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Reševanje ima korake: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Opazuj simptome.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Postavi hipotezo.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Preizkusi eno rešitev naenkrat in zapiši rezultat.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Orodje ni samo vprašanje navade: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Ocenimo cilj, zahtevnost, varnost in čas.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6537960" y="1965960"/>
            <a:ext cx="4709160" cy="3246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Digitalno ni vedno boljše od analognega.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Okolje prilagodimo učnim potrebam.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Učenje je del kompetence: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Prepoznaj vrzel v znanju.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Izberi vir za učenje.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Določi majhen cilj in preveri napredek.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868680" y="5715000"/>
            <a:ext cx="104698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Preprosto pravilo: najprej premisli, nato klikni, deli, objavi ali izberi odgovor.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Pomembni pojmi in primeri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0584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tehnične težave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03327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Težavo rešujem sistematično.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03327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Opazuj simptome.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34340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CCFBF1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izbira ustreznih orodij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459943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Uporabim več virov pomoči.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459943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Ocenimo cilj, zahtevnost, varnost in čas.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90956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13816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ustvarjalna uporaba in učenje novih spretnosti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16559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Orodja izbiram po merilih.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816559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Prepoznaj vrzel v znanju.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914400" y="5349240"/>
            <a:ext cx="10287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Če učenec razume pojme, lažje prepozna pravilen odgovor tudi pri drugače oblikovanem vprašanju.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Reševanje ima korake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Opazuj simptome.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Postavi hipotezo.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Preizkusi eno rešitev naenkrat in zapiši rezultat.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 bi to pravilo uporabil pri šolski nalogi?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Orodje ni samo vprašanje navade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Ocenimo cilj, zahtevnost, varnost in čas.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Digitalno ni vedno boljše od analognega.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Okolje prilagodimo učnim potrebam.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varna in premišljena izbira?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Učenje je del kompetence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Prepoznaj vrzel v znanju.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Izberi vir za učenje.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Določi majhen cilj in preveri napredek.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Kdaj bi prosil za pomoč ali dodatno preverjanje?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Primer iz šole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325880"/>
            <a:ext cx="10652760" cy="1920240"/>
          </a:xfrm>
          <a:prstGeom prst="roundRect">
            <a:avLst>
              <a:gd name="adj" fmla="val 4762"/>
            </a:avLst>
          </a:prstGeom>
          <a:solidFill>
            <a:srgbClr val="CCFBF1"/>
          </a:solidFill>
          <a:ln w="12700">
            <a:solidFill>
              <a:srgbClr val="CCFBF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51560" y="1627632"/>
            <a:ext cx="10104120" cy="1234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 oddaji projekta datoteka ni združljiva. Preveriš format, navodila za oddajo, izvoziš v pravi tip datoteke in preizkusiš odpiranje.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777240" y="36576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Pogovor: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960120" y="4133088"/>
            <a:ext cx="10241280" cy="12344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Katera odločitev je pravilna?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Katera odločitev bi bila tvegana ali napačna?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Katero pravilo iz prejšnjih diapozitivov pomaga?</a:t>
            </a:r>
            <a:endParaRPr lang="en-US" sz="1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 triada - Reševanje težav</dc:title>
  <dc:subject>DigComp učna enota: 3. triada, Reševanje težav</dc:subject>
  <dc:creator>OpenAI za uporabnika</dc:creator>
  <cp:lastModifiedBy>OpenAI za uporabnika</cp:lastModifiedBy>
  <cp:revision>1</cp:revision>
  <dcterms:created xsi:type="dcterms:W3CDTF">2026-06-27T12:47:13Z</dcterms:created>
  <dcterms:modified xsi:type="dcterms:W3CDTF">2026-06-27T12:47:13Z</dcterms:modified>
</cp:coreProperties>
</file>