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Uvod v učno enoto. Poudarite, da namen ni memoriranje odgovorov, temveč razumevanje ravnanj in odločitev, ki jih preverja vprašalnik.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Dejavnost je namenjena aktivnemu preizkusu znanja. Pri mlajših učencih naj bo izvedba vodena.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Učence vprašajte, kako bi vsako napačno ravnanje popravili v varno in pravilno ravnanje.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 kviz je namenjen vaji. Pravilnega odgovora ne razkrijte takoj; učenci naj svojo izbiro utemeljijo.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 razkritju rešitve ne poudarjajte samo črke, ampak razlog, zakaj je odgovor pravilen.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Zaključite s kratko ustno ponovitvijo. Učenci naj vsak izberejo eno pravilo, ki si ga bodo zapomnili.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Povežite cilje z dejavnostmi. Učencem povejte, da bodo v vprašalniku izbirali najbolj varen, smiseln ali pravilen odgovor.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 tem diapozitivu predstavite, kateri deli DigComp sklopa se pojavljajo v vprašalniku. Uporabite konkretne primere iz nadaljevanja.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podajte razlagalno. Ne zahtevajte učenja na pamet; cilj je razumevanje pravilnega ravnanja.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 mlajših učencih pojme razložite s konkretnimi primeri. Pri starejših naj učenci sami dodajo primere.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Kakovost pomeni namen in občinstvo.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Avtorstvo je odgovornost.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Digitalni izdelek testiramo.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Učitelj naj primer prebere, učenci naj najprej odgovorijo sami, potem v paru in na koncu skupaj.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417320"/>
            <a:ext cx="1005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🎨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691640" y="1298448"/>
            <a:ext cx="960120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🎨 Ustvarjanje digitalnih vsebin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709928" y="2057400"/>
            <a:ext cx="98755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(7.–9. razred)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709928" y="278892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Učni PowerPoint za pripravo na drugo reševanje vprašalnika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709928" y="3246120"/>
            <a:ext cx="7315200" cy="0"/>
          </a:xfrm>
          <a:prstGeom prst="line">
            <a:avLst/>
          </a:prstGeom>
          <a:noFill/>
          <a:ln w="25400">
            <a:solidFill>
              <a:srgbClr val="9333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09928" y="3520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Ustvarjanje digitalnih vsebin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dejavnost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1430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Izvedba: 8–12 minut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22960" y="1691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82880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1911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828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Ugotovite, za katero ciljno skupino je primeren izdelek.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834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297180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054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2971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Preverite licenco ene slike.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3977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1480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197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14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Testirajte interaktivni izdelek in predlagajte izboljšavo.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629400" y="1600200"/>
            <a:ext cx="4434840" cy="3474720"/>
          </a:xfrm>
          <a:prstGeom prst="roundRect">
            <a:avLst>
              <a:gd name="adj" fmla="val 210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4944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Dokaz učenja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949440" y="2542032"/>
            <a:ext cx="37033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zna svojo izbiro razložiti z besedami: “To je pravilno, ker …”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949440" y="4251960"/>
            <a:ext cx="37033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zbere 2–3 razlage in jih poveže z vprašalnikom.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Pogoste napake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1887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vprašalniku bodo napačni odgovori pogosto podobni tem napakam: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187452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417320" y="182880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91640" y="198424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Izdelek je lep, a nejasen.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310896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417320" y="306324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91640" y="321868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Uporabim avtorsko glasbo brez dovoljenja.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14400" y="434340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417320" y="429768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91640" y="445312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testiram, ali povezave in program delujejo.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1–5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značilno za kakovosten digitalni izdelek?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Vsebina je jasna, urejena, prilagojena namenu in ciljni skupini.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V2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moraš preveriti pred uporabo glasbe v videu?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Ali jo smem uporabiti in pod kakšnimi licenčnimi pogoji.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V3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plagiatorstvo?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Predstavitev tujega dela ali idej kot svojih brez ustrezne navedbe.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V4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izboljša dostopnost digitalne vsebine?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Podnapisi, opisne alternative za slike in berljiva postavitev.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V5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v programiranju pomeni pogoj?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Ukaz, ki se izvede, če je izpolnjen določen pogoj.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6–10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V6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 testiramo digitalni izdelek?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Da odkrijemo napake in ga izboljšamo pred oddajo ali objavo.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V7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pravilno pri predelavi tujega digitalnega izdelka?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Upoštevam licenco, navedem avtorja in dodam lastni prispevek.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V8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je graf ali infografika primerna izbira?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Ko želim jasno prikazati podatke ali primerjave.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V9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moraš upoštevati pri objavi videa, v katerem so drugi učenci?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Zasebnost, dovoljenja in namen objave.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V10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etično uporabiš vsebino, ustvarjeno z umetno inteligenco?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Preverim vsebino, jo po potrebi označim oziroma navedem in dodam lastno presojo.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kviz pred ponovitvijo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106070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značilno za kakovosten digitalni izdelek?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14400" y="214884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43000" y="224028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A) Vsebina je jasna, urejena, prilagojena namenu in ciljni skupini.</a:t>
            </a:r>
            <a:endParaRPr lang="en-US" sz="1680" dirty="0"/>
          </a:p>
        </p:txBody>
      </p:sp>
      <p:sp>
        <p:nvSpPr>
          <p:cNvPr id="11" name="Shape 9"/>
          <p:cNvSpPr/>
          <p:nvPr/>
        </p:nvSpPr>
        <p:spPr>
          <a:xfrm>
            <a:off x="914400" y="278892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288036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B) Ima čim več nepovezanih učinkov.</a:t>
            </a:r>
            <a:endParaRPr lang="en-US" sz="1680" dirty="0"/>
          </a:p>
        </p:txBody>
      </p:sp>
      <p:sp>
        <p:nvSpPr>
          <p:cNvPr id="13" name="Shape 11"/>
          <p:cNvSpPr/>
          <p:nvPr/>
        </p:nvSpPr>
        <p:spPr>
          <a:xfrm>
            <a:off x="914400" y="342900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352044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C) Vsebuje nepreverjene informacije brez virov.</a:t>
            </a:r>
            <a:endParaRPr lang="en-US" sz="1680" dirty="0"/>
          </a:p>
        </p:txBody>
      </p:sp>
      <p:sp>
        <p:nvSpPr>
          <p:cNvPr id="15" name="Shape 13"/>
          <p:cNvSpPr/>
          <p:nvPr/>
        </p:nvSpPr>
        <p:spPr>
          <a:xfrm>
            <a:off x="914400" y="406908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416052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D) Je čim manj berljiv.</a:t>
            </a:r>
            <a:endParaRPr lang="en-US" sz="1680" dirty="0"/>
          </a:p>
        </p:txBody>
      </p:sp>
      <p:sp>
        <p:nvSpPr>
          <p:cNvPr id="17" name="Shape 15"/>
          <p:cNvSpPr/>
          <p:nvPr/>
        </p:nvSpPr>
        <p:spPr>
          <a:xfrm>
            <a:off x="914400" y="470916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480060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E) Ne vem.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822960" y="58064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Najprej odgovori samostojno, nato utemelji izbiro v paru.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Rešitev mini kviza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417320"/>
            <a:ext cx="10332720" cy="1097280"/>
          </a:xfrm>
          <a:prstGeom prst="roundRect">
            <a:avLst>
              <a:gd name="adj" fmla="val 6667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34440" y="1719072"/>
            <a:ext cx="96926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odgovor: A) Vsebina je jasna, urejena, prilagojena namenu in ciljni skupini.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14400" y="29718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Zakaj?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3520440"/>
            <a:ext cx="996696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 izbere varno, smiselno ali pošteno ravnanje.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Napačni odgovori pogosto kažejo tvegan klik, slabo presojo, kršitev zasebnosti ali neurejeno delo.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Odgovor E – Ne vem – je v vprašalniku vedno napačen.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143000" y="5440680"/>
            <a:ext cx="9829800" cy="475488"/>
          </a:xfrm>
          <a:prstGeom prst="roundRect">
            <a:avLst>
              <a:gd name="adj" fmla="val 1538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71600" y="5559552"/>
            <a:ext cx="9372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drugem reševanju naj učenec izbere odgovor, ki ga zna tudi razložiti.</a:t>
            </a:r>
            <a:endParaRPr lang="en-US" sz="14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Povzetek: 5 pravil za drugo reševanje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234440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41832" y="137160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14538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435608" y="1371600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Vsebino prilagodim cilju.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2130552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41832" y="2267712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1832" y="235000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435608" y="2267712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Združujem različne medije smiselno.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77240" y="3026664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41832" y="3163824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1832" y="3246120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435608" y="3163824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Upoštevam licence in vire.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777240" y="3922776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41832" y="4059936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" y="414223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435608" y="4059936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Varujem zasebnost.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777240" y="4818888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41832" y="4956048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1832" y="503834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435608" y="4956048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Testiram in izboljšam izdelek.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68680" y="5715000"/>
            <a:ext cx="104698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Preden izbereš odgovor, poišči možnost, ki je najbolj varna, smiselna, poštena in uporabna za šolsko nalogo.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Cilji učne enote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40080" y="12344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 tej učni enoti bo učenec znal: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96596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204825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96596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Ustvariti kakovosten večpredstavnostni izdelek.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94132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307848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16077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307848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Uporabiti licence, vire in etična pravila.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405384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9100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2732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9100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Testirati in izboljšati program ali digitalni izdelek.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400800" y="1700784"/>
            <a:ext cx="4937760" cy="3383280"/>
          </a:xfrm>
          <a:prstGeom prst="roundRect">
            <a:avLst>
              <a:gd name="adj" fmla="val 2162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20840" y="1975104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Raven za učence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720840" y="2423160"/>
            <a:ext cx="42976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7.–9. razred</a:t>
            </a:r>
            <a:endParaRPr lang="en-US" sz="1900" dirty="0"/>
          </a:p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kritična, odgovorna in ustvarjalna raba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6720840" y="3749040"/>
            <a:ext cx="42976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Vprašalnik preverja uporabo znanja v kratkih primerih iz šole in vsakdanjega digitalnega življenja.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pokriva ta sklop?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106984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DigComp je sklop razdeljen na več manjših spretnosti. V učni uri jih pretvorimo v šolske situacije.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152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F3E8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razvoj vsebin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5156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Vsebino prilagodim cilju.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25196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F3E8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1655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0060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poustvarjanje in urejanje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57200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Združujem različne medije smiselno.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77240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F3E8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2104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avtorske pravice, licence in programiranje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09244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Upoštevam licence in vire.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14400" y="4617720"/>
            <a:ext cx="1024128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cilj ni poznati samo izrazov, ampak izbrati pravilno ravnanje v konkretni situaciji.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Teorija na kratko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115568"/>
            <a:ext cx="108356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so glavne ideje, ki jih morajo učenci razumeti pred drugim reševanjem vprašalnika.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85800" y="1691640"/>
            <a:ext cx="5349240" cy="3794760"/>
          </a:xfrm>
          <a:prstGeom prst="roundRect">
            <a:avLst>
              <a:gd name="adj" fmla="val 192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1691640"/>
            <a:ext cx="5257800" cy="3794760"/>
          </a:xfrm>
          <a:prstGeom prst="roundRect">
            <a:avLst>
              <a:gd name="adj" fmla="val 1928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1965960"/>
            <a:ext cx="480060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Kakovost pomeni namen in občinstvo: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Vsebina mora odgovarjati cilju.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Oblika naj podpira sporočilo.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Dostopnost: berljivost, kontrast, jasnost.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Avtorstvo je odgovornost: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Razlikuj kopiranje, povzemanje in citiranje.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537960" y="1965960"/>
            <a:ext cx="470916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Creative Commons licence imajo pogoje.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Zasebnost oseb na slikah je pomembna.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Digitalni izdelek testiramo: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Program ali predstavitev preizkusimo.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Povratne informacije uporabimo za izboljšave.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Napake so del ustvarjalnega procesa.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68680" y="5715000"/>
            <a:ext cx="104698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Preprosto pravilo: najprej premisli, nato klikni, deli, objavi ali izberi odgovor.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Pomembni pojmi in primeri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razvoj vsebin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3327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Vsebino prilagodim cilju.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3327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Vsebina mora odgovarjati cilju.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4340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3E8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poustvarjanje in urejanje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9943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Združujem različne medije smiselno.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59943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Razlikuj kopiranje, povzemanje in citiranje.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90956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avtorske pravice, licence in programiranje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16559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Upoštevam licence in vire.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16559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Program ali predstavitev preizkusimo.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14400" y="5349240"/>
            <a:ext cx="10287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učenec razume pojme, lažje prepozna pravilen odgovor tudi pri drugače oblikovanem vprašanju.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Kakovost pomeni namen in občinstvo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Vsebina mora odgovarjati cilju.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Oblika naj podpira sporočilo.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Dostopnost: berljivost, kontrast, jasnost.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bi to pravilo uporabil pri šolski nalogi?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Avtorstvo je odgovornost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Razlikuj kopiranje, povzemanje in citiranje.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Creative Commons licence imajo pogoje.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Zasebnost oseb na slikah je pomembna.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varna in premišljena izbira?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Digitalni izdelek testiramo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Program ali predstavitev preizkusimo.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Povratne informacije uporabimo za izboljšave.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Napake so del ustvarjalnega procesa.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bi prosil za pomoč ali dodatno preverjanje?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Primer iz šole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10652760" cy="1920240"/>
          </a:xfrm>
          <a:prstGeom prst="roundRect">
            <a:avLst>
              <a:gd name="adj" fmla="val 4762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1627632"/>
            <a:ext cx="1010412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Ustvariš infografiko za mlajše učence. Uporabiš jasne ikone, navedeš vire podatkov in preveriš, ali so slike dovoljene za uporabo.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77240" y="3657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Pogovor: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2412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je pravilna?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bi bila tvegana ali napačna?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pravilo iz prejšnjih diapozitivov pomaga?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triada - Ustvarjanje digitalnih vsebin</dc:title>
  <dc:subject>DigComp učna enota: 3. triada, Ustvarjanje digitalnih vsebin</dc:subject>
  <dc:creator>OpenAI za uporabnika</dc:creator>
  <cp:lastModifiedBy>OpenAI za uporabnika</cp:lastModifiedBy>
  <cp:revision>1</cp:revision>
  <dcterms:created xsi:type="dcterms:W3CDTF">2026-06-27T12:47:13Z</dcterms:created>
  <dcterms:modified xsi:type="dcterms:W3CDTF">2026-06-27T12:47:13Z</dcterms:modified>
</cp:coreProperties>
</file>