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Uvod v učno enoto. Poudarite, da namen ni memoriranje odgovorov, temveč razumevanje ravnanj in odločitev, ki jih preverja vprašalnik.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Dejavnost je namenjena aktivnemu preizkusu znanja. Pri mlajših učencih naj bo izvedba vodena.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Učence vprašajte, kako bi vsako napačno ravnanje popravili v varno in pravilno ravnanje.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je neposredna povezava med učno razlago in vprašanji iz preverjanja. Učenci naj razložijo razloge, ne samo odgovorov.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Mini kviz je namenjen vaji. Pravilnega odgovora ne razkrijte takoj; učenci naj svojo izbiro utemeljijo.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 razkritju rešitve ne poudarjajte samo črke, ampak razlog, zakaj je odgovor pravilen.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Zaključite s kratko ustno ponovitvijo. Učenci naj vsak izberejo eno pravilo, ki si ga bodo zapomnili.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Povežite cilje z dejavnostmi. Učencem povejte, da bodo v vprašalniku izbirali najbolj varen, smiseln ali pravilen odgovor.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 tem diapozitivu predstavite, kateri deli DigComp sklopa se pojavljajo v vprašalniku. Uporabite konkretne primere iz nadaljevanja.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 diapozitiv podajte razlagalno. Ne zahtevajte učenja na pamet; cilj je razumevanje pravilnega ravnanja.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 mlajših učencih pojme razložite s konkretnimi primeri. Pri starejših naj učenci sami dodajo primere.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Najprej opiši težavo.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Preveri osnovno.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Razlaga ključnega pravila: Poskusi in vprašaj. Učenci naj navedejo vsaj en primer uporabe.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Učitelj naj primer prebere, učenci naj najprej odgovorijo sami, potem v paru in na koncu skupaj.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417320"/>
            <a:ext cx="1005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dirty="0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🧩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1691640" y="1298448"/>
            <a:ext cx="960120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🧩 Reševanje težav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709928" y="2057400"/>
            <a:ext cx="98755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(1.–3. razred)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709928" y="278892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Učni PowerPoint za pripravo na drugo reševanje vprašalnika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1709928" y="3246120"/>
            <a:ext cx="7315200" cy="0"/>
          </a:xfrm>
          <a:prstGeom prst="line">
            <a:avLst/>
          </a:prstGeom>
          <a:noFill/>
          <a:ln w="25400">
            <a:solidFill>
              <a:srgbClr val="0F766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709928" y="3520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dejavnost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14300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Izvedba: 8–12 minut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1691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8288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1911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828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paru odigrajta: učenec opiše težavo, učitelj pomaga.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834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29718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054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2971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Izberi pravo orodje za risanje, pisanje in poslušanje.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3977640"/>
            <a:ext cx="5303520" cy="1005840"/>
          </a:xfrm>
          <a:prstGeom prst="roundRect">
            <a:avLst>
              <a:gd name="adj" fmla="val 545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148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1970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14800"/>
            <a:ext cx="448056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Naredi seznam 3 stvari, ki jih želiš še znati.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629400" y="1600200"/>
            <a:ext cx="4434840" cy="3474720"/>
          </a:xfrm>
          <a:prstGeom prst="roundRect">
            <a:avLst>
              <a:gd name="adj" fmla="val 210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49440" y="1874520"/>
            <a:ext cx="3749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Dokaz učenja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949440" y="2542032"/>
            <a:ext cx="37033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zna svojo izbiro razložiti z besedami: “To je pravilno, ker …”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6949440" y="4251960"/>
            <a:ext cx="37033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zbere 2–3 razlage in jih poveže z vprašalnikom.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Pogoste napake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18872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vprašalniku bodo napačni odgovori pogosto podobni tem napakam: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187452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417320" y="182880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691640" y="198424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Rečem samo: ne dela.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4400" y="310896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1417320" y="306324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691640" y="321868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Takoj obupam.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14400" y="4343400"/>
            <a:ext cx="411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C262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✗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417320" y="4297680"/>
            <a:ext cx="9646920" cy="713232"/>
          </a:xfrm>
          <a:prstGeom prst="roundRect">
            <a:avLst>
              <a:gd name="adj" fmla="val 6410"/>
            </a:avLst>
          </a:prstGeom>
          <a:solidFill>
            <a:srgbClr val="FFF7ED"/>
          </a:solidFill>
          <a:ln w="12700">
            <a:solidFill>
              <a:srgbClr val="FED7A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691640" y="4453128"/>
            <a:ext cx="90068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Klikam vse po vrsti, ne da bi vedel zakaj.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1–5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najprej narediš, če miška ne deluje?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Preverim, ali je pravilno priključena, ali vprašam učitelja.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V2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lahko preveriš, če na računalniku ni zvoka?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Ali je glasnost vklopljena in dovolj glasna.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V3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narediš, če ne najdeš shranjene naloge?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Pogledam v pravo mapo ali prosim učitelja za pomoč.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V4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preveriš, če se tablica ne prižge?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Ali je baterija prazna in ali je tablica na polnilcu.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V5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dobro narediti, če ti digitalna naloga prvič ne uspe?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Poskusim znova in sledim navodilom.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moraš znati za vprašanja 6–10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31520" y="1024128"/>
            <a:ext cx="107442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Spodaj je kratka razlaga znanja, ki ga preverjajo vprašanja. Namen je razumeti pravilno ravnanje, ne samo zapomniti si črko odgovora.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1627632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1856232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V6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508760" y="1746504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orodje je najbolj primerno za digitalno risanje?</a:t>
            </a:r>
            <a:endParaRPr lang="en-US" sz="1090" dirty="0"/>
          </a:p>
        </p:txBody>
      </p:sp>
      <p:sp>
        <p:nvSpPr>
          <p:cNvPr id="12" name="Text 10"/>
          <p:cNvSpPr/>
          <p:nvPr/>
        </p:nvSpPr>
        <p:spPr>
          <a:xfrm>
            <a:off x="6080760" y="1746504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Orodje za risanje, na primer čopič ali svinčnik.</a:t>
            </a:r>
            <a:endParaRPr lang="en-US" sz="1090" dirty="0"/>
          </a:p>
        </p:txBody>
      </p:sp>
      <p:sp>
        <p:nvSpPr>
          <p:cNvPr id="13" name="Shape 11"/>
          <p:cNvSpPr/>
          <p:nvPr/>
        </p:nvSpPr>
        <p:spPr>
          <a:xfrm>
            <a:off x="685800" y="2487168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2715768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V7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1508760" y="2606040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orodje izbereš, če želiš napisati kratko besedilo?</a:t>
            </a:r>
            <a:endParaRPr lang="en-US" sz="1090" dirty="0"/>
          </a:p>
        </p:txBody>
      </p:sp>
      <p:sp>
        <p:nvSpPr>
          <p:cNvPr id="16" name="Text 14"/>
          <p:cNvSpPr/>
          <p:nvPr/>
        </p:nvSpPr>
        <p:spPr>
          <a:xfrm>
            <a:off x="6080760" y="2606040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Urejevalnik besedila.</a:t>
            </a:r>
            <a:endParaRPr lang="en-US" sz="1090" dirty="0"/>
          </a:p>
        </p:txBody>
      </p:sp>
      <p:sp>
        <p:nvSpPr>
          <p:cNvPr id="17" name="Shape 15"/>
          <p:cNvSpPr/>
          <p:nvPr/>
        </p:nvSpPr>
        <p:spPr>
          <a:xfrm>
            <a:off x="685800" y="3346704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3575304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V8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1508760" y="3465576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najlažje rešiš nalogo z več koraki?</a:t>
            </a:r>
            <a:endParaRPr lang="en-US" sz="1090" dirty="0"/>
          </a:p>
        </p:txBody>
      </p:sp>
      <p:sp>
        <p:nvSpPr>
          <p:cNvPr id="20" name="Text 18"/>
          <p:cNvSpPr/>
          <p:nvPr/>
        </p:nvSpPr>
        <p:spPr>
          <a:xfrm>
            <a:off x="6080760" y="3465576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Korakom sledim po vrsti.</a:t>
            </a:r>
            <a:endParaRPr lang="en-US" sz="1090" dirty="0"/>
          </a:p>
        </p:txBody>
      </p:sp>
      <p:sp>
        <p:nvSpPr>
          <p:cNvPr id="21" name="Shape 19"/>
          <p:cNvSpPr/>
          <p:nvPr/>
        </p:nvSpPr>
        <p:spPr>
          <a:xfrm>
            <a:off x="685800" y="4206240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4434840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V9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508760" y="4325112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poveš, ko prosiš za pomoč pri digitalni težavi?</a:t>
            </a:r>
            <a:endParaRPr lang="en-US" sz="1090" dirty="0"/>
          </a:p>
        </p:txBody>
      </p:sp>
      <p:sp>
        <p:nvSpPr>
          <p:cNvPr id="24" name="Text 22"/>
          <p:cNvSpPr/>
          <p:nvPr/>
        </p:nvSpPr>
        <p:spPr>
          <a:xfrm>
            <a:off x="6080760" y="4325112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Kaj ne deluje in kaj sem že poskusil/-a.</a:t>
            </a:r>
            <a:endParaRPr lang="en-US" sz="1090" dirty="0"/>
          </a:p>
        </p:txBody>
      </p:sp>
      <p:sp>
        <p:nvSpPr>
          <p:cNvPr id="25" name="Shape 23"/>
          <p:cNvSpPr/>
          <p:nvPr/>
        </p:nvSpPr>
        <p:spPr>
          <a:xfrm>
            <a:off x="685800" y="5065776"/>
            <a:ext cx="10835640" cy="749808"/>
          </a:xfrm>
          <a:prstGeom prst="roundRect">
            <a:avLst>
              <a:gd name="adj" fmla="val 487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5294376"/>
            <a:ext cx="5303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V10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1508760" y="5184648"/>
            <a:ext cx="434340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se lahko naučiš nove digitalne spretnosti?</a:t>
            </a:r>
            <a:endParaRPr lang="en-US" sz="1090" dirty="0"/>
          </a:p>
        </p:txBody>
      </p:sp>
      <p:sp>
        <p:nvSpPr>
          <p:cNvPr id="28" name="Text 26"/>
          <p:cNvSpPr/>
          <p:nvPr/>
        </p:nvSpPr>
        <p:spPr>
          <a:xfrm>
            <a:off x="6080760" y="5184648"/>
            <a:ext cx="5074920" cy="402336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09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Po korakih, z vajami in pomočjo učitelja ali sošolca.</a:t>
            </a:r>
            <a:endParaRPr lang="en-US" sz="1090" dirty="0"/>
          </a:p>
        </p:txBody>
      </p:sp>
      <p:sp>
        <p:nvSpPr>
          <p:cNvPr id="29" name="Text 27"/>
          <p:cNvSpPr/>
          <p:nvPr/>
        </p:nvSpPr>
        <p:spPr>
          <a:xfrm>
            <a:off x="914400" y="5989320"/>
            <a:ext cx="10241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Učenec naj zna povedati “zakaj” je izbrano ravnanje pravilno.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kviz pred ponovitvijo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777240" y="1234440"/>
            <a:ext cx="10607040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najprej narediš, če miška ne deluje?</a:t>
            </a:r>
            <a:endParaRPr lang="en-US" sz="2100" dirty="0"/>
          </a:p>
        </p:txBody>
      </p:sp>
      <p:sp>
        <p:nvSpPr>
          <p:cNvPr id="9" name="Shape 7"/>
          <p:cNvSpPr/>
          <p:nvPr/>
        </p:nvSpPr>
        <p:spPr>
          <a:xfrm>
            <a:off x="914400" y="214884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143000" y="224028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A) Preverim, ali je pravilno priključena, ali vprašam učitelja.</a:t>
            </a:r>
            <a:endParaRPr lang="en-US" sz="1680" dirty="0"/>
          </a:p>
        </p:txBody>
      </p:sp>
      <p:sp>
        <p:nvSpPr>
          <p:cNvPr id="11" name="Shape 9"/>
          <p:cNvSpPr/>
          <p:nvPr/>
        </p:nvSpPr>
        <p:spPr>
          <a:xfrm>
            <a:off x="914400" y="278892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288036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B) Udarim po miški.</a:t>
            </a:r>
            <a:endParaRPr lang="en-US" sz="1680" dirty="0"/>
          </a:p>
        </p:txBody>
      </p:sp>
      <p:sp>
        <p:nvSpPr>
          <p:cNvPr id="13" name="Shape 11"/>
          <p:cNvSpPr/>
          <p:nvPr/>
        </p:nvSpPr>
        <p:spPr>
          <a:xfrm>
            <a:off x="914400" y="342900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143000" y="352044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C) Izbrišem svojo nalogo.</a:t>
            </a:r>
            <a:endParaRPr lang="en-US" sz="1680" dirty="0"/>
          </a:p>
        </p:txBody>
      </p:sp>
      <p:sp>
        <p:nvSpPr>
          <p:cNvPr id="15" name="Shape 13"/>
          <p:cNvSpPr/>
          <p:nvPr/>
        </p:nvSpPr>
        <p:spPr>
          <a:xfrm>
            <a:off x="914400" y="406908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416052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D) Pošljem geslo sošolcu.</a:t>
            </a:r>
            <a:endParaRPr lang="en-US" sz="1680" dirty="0"/>
          </a:p>
        </p:txBody>
      </p:sp>
      <p:sp>
        <p:nvSpPr>
          <p:cNvPr id="17" name="Shape 15"/>
          <p:cNvSpPr/>
          <p:nvPr/>
        </p:nvSpPr>
        <p:spPr>
          <a:xfrm>
            <a:off x="914400" y="4709160"/>
            <a:ext cx="10195560" cy="475488"/>
          </a:xfrm>
          <a:prstGeom prst="roundRect">
            <a:avLst>
              <a:gd name="adj" fmla="val 7692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43000" y="4800600"/>
            <a:ext cx="9738360" cy="256032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68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E) Ne vem.</a:t>
            </a:r>
            <a:endParaRPr lang="en-US" sz="1680" dirty="0"/>
          </a:p>
        </p:txBody>
      </p:sp>
      <p:sp>
        <p:nvSpPr>
          <p:cNvPr id="19" name="Text 17"/>
          <p:cNvSpPr/>
          <p:nvPr/>
        </p:nvSpPr>
        <p:spPr>
          <a:xfrm>
            <a:off x="822960" y="58064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odgovori samostojno, nato utemelji izbiro v paru.</a:t>
            </a:r>
            <a:endParaRPr lang="en-US" sz="17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Rešitev mini kviza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914400" y="1417320"/>
            <a:ext cx="10332720" cy="1097280"/>
          </a:xfrm>
          <a:prstGeom prst="roundRect">
            <a:avLst>
              <a:gd name="adj" fmla="val 6667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234440" y="1719072"/>
            <a:ext cx="969264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odgovor: A) Preverim, ali je pravilno priključena, ali vprašam učitelja.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914400" y="29718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Zakaj?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1097280" y="3520440"/>
            <a:ext cx="996696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Pravilen odgovor izbere varno, smiselno ali pošteno ravnanje.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Napačni odgovori pogosto kažejo tvegan klik, slabo presojo, kršitev zasebnosti ali neurejeno delo.</a:t>
            </a:r>
            <a:endParaRPr lang="en-US" sz="1800" dirty="0"/>
          </a:p>
          <a:p>
            <a:pPr marL="177800" indent="-177800">
              <a:buSzPct val="100000"/>
              <a:buChar char="•"/>
            </a:pPr>
            <a:r>
              <a:rPr lang="en-US" sz="18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Odgovor E – Ne vem – je v vprašalniku vedno napačen.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143000" y="5440680"/>
            <a:ext cx="9829800" cy="475488"/>
          </a:xfrm>
          <a:prstGeom prst="roundRect">
            <a:avLst>
              <a:gd name="adj" fmla="val 1538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371600" y="5559552"/>
            <a:ext cx="9372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 drugem reševanju naj učenec izbere odgovor, ki ga zna tudi razložiti.</a:t>
            </a:r>
            <a:endParaRPr lang="en-US" sz="14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Povzetek: 5 pravil za drugo reševanje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234440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41832" y="13716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41832" y="14538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435608" y="1371600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Opišem težavo.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2130552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41832" y="2267712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41832" y="2350008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435608" y="2267712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Preverim, ali je naprava vklopljena.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7240" y="3026664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41832" y="3163824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41832" y="3246120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435608" y="3163824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 baterijo in povezave.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77240" y="3922776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41832" y="4059936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41832" y="4142232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435608" y="4059936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Poskusim znova.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777240" y="4818888"/>
            <a:ext cx="10652760" cy="758952"/>
          </a:xfrm>
          <a:prstGeom prst="roundRect">
            <a:avLst>
              <a:gd name="adj" fmla="val 7229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41832" y="4956048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41832" y="5038344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435608" y="4956048"/>
            <a:ext cx="9829800" cy="5760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Vprašam za pomoč.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868680" y="5715000"/>
            <a:ext cx="1046988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Preden izbereš odgovor, poišči možnost, ki je najbolj varna, smiselna, poštena in uporabna za šolsko nalogo.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Cilji učne enote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40080" y="1234440"/>
            <a:ext cx="10789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tej učni enoti bo učenec znal: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822960" y="182880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87552" y="196596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87552" y="204825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481328" y="196596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Povedati, kaj ne deluje.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822960" y="294132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987552" y="307848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87552" y="316077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481328" y="307848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Preveriti preproste stvari.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822960" y="4053840"/>
            <a:ext cx="5120640" cy="975360"/>
          </a:xfrm>
          <a:prstGeom prst="roundRect">
            <a:avLst>
              <a:gd name="adj" fmla="val 5625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7552" y="4191000"/>
            <a:ext cx="347472" cy="347472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87552" y="4273296"/>
            <a:ext cx="3474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481328" y="4191000"/>
            <a:ext cx="4297680" cy="792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Mirno prositi za pomoč in poskusiti znova.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6400800" y="1700784"/>
            <a:ext cx="4937760" cy="3383280"/>
          </a:xfrm>
          <a:prstGeom prst="roundRect">
            <a:avLst>
              <a:gd name="adj" fmla="val 216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720840" y="1975104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Raven za učence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6720840" y="2423160"/>
            <a:ext cx="429768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1.–3. razred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osnovno razumevanje in varna uporaba z odraslim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720840" y="3749040"/>
            <a:ext cx="429768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Vprašalnik preverja uporabo znanja v kratkih primerih iz šole in vsakdanjega digitalnega življenja.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Kaj pokriva ta sklop?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1069848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 DigComp je sklop razdeljen na več manjših spretnosti. V učni uri jih pretvorimo v šolske situacije.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73152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9611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8016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tehnične težave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Opišem težavo.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25196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1655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80060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izbira ustreznih orodij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57200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Preverim, ali je naprava vklopljena.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772400" y="2011680"/>
            <a:ext cx="2926080" cy="1828800"/>
          </a:xfrm>
          <a:prstGeom prst="roundRect">
            <a:avLst>
              <a:gd name="adj" fmla="val 5000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2240280"/>
            <a:ext cx="365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321040" y="2240280"/>
            <a:ext cx="2148840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ustvarjalna uporaba in učenje novih spretnosti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8092440" y="3154680"/>
            <a:ext cx="23317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 baterijo in povezave.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914400" y="4617720"/>
            <a:ext cx="1024128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Zapomni si: cilj ni poznati samo izrazov, ampak izbrati pravilno ravnanje v konkretni situaciji.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Teorija na kratko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115568"/>
            <a:ext cx="1083564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 so glavne ideje, ki jih morajo učenci razumeti pred drugim reševanjem vprašalnika.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685800" y="1691640"/>
            <a:ext cx="5349240" cy="3794760"/>
          </a:xfrm>
          <a:prstGeom prst="roundRect">
            <a:avLst>
              <a:gd name="adj" fmla="val 1928"/>
            </a:avLst>
          </a:prstGeom>
          <a:solidFill>
            <a:srgbClr val="F8FAFC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1691640"/>
            <a:ext cx="5257800" cy="3794760"/>
          </a:xfrm>
          <a:prstGeom prst="roundRect">
            <a:avLst>
              <a:gd name="adj" fmla="val 1928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60120" y="1965960"/>
            <a:ext cx="480060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Najprej opiši težavo: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ne deluje?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se je zgodilo?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si že poskusil?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 osnovno: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 naprava vklopljena?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6537960" y="1965960"/>
            <a:ext cx="470916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 baterija prazna?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 delujeta miška in tipkovnica?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Poskusi in vprašaj: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prvič ne uspe, poskusi še enkrat.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Prosi učitelja ali sošolca.</a:t>
            </a:r>
            <a:endParaRPr lang="en-US" sz="1450" dirty="0"/>
          </a:p>
          <a:p>
            <a:pPr marL="177800" indent="-177800">
              <a:buSzPct val="100000"/>
              <a:buChar char="•"/>
            </a:pPr>
            <a:r>
              <a:rPr lang="en-US" sz="145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Pomagaj drugemu pri preprosti nalogi.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868680" y="5715000"/>
            <a:ext cx="1046988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Preprosto pravilo: najprej premisli, nato klikni, deli, objavi ali izberi odgovor.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Pomembni pojmi in primeri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0584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tehnične težave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3327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Opišem težavo.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103327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Kaj ne deluje?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4340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CCFBF1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izbira ustreznih orodij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59943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Preverim, ali je naprava vklopljena.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459943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Je naprava vklopljena?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909560" y="1325880"/>
            <a:ext cx="3154680" cy="3520440"/>
          </a:xfrm>
          <a:prstGeom prst="roundRect">
            <a:avLst>
              <a:gd name="adj" fmla="val 2319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38160" y="1627632"/>
            <a:ext cx="26974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ustvarjalna uporaba in učenje novih spretnosti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165592" y="2423160"/>
            <a:ext cx="26517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Preverim baterijo in povezave.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165592" y="3657600"/>
            <a:ext cx="26517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250" dirty="0">
                <a:solidFill>
                  <a:srgbClr val="3341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Primer: Če prvič ne uspe, poskusi še enkrat.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914400" y="5349240"/>
            <a:ext cx="1028700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učenec razume pojme, lažje prepozna pravilen odgovor tudi pri drugače oblikovanem vprašanju.</a:t>
            </a:r>
            <a:endParaRPr lang="en-US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Najprej opiši težavo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ne deluje?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se je zgodilo?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si že poskusil?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Kako bi to pravilo uporabil pri šolski nalogi?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Preveri osnovno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 naprava vklopljena?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 baterija prazna?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Ali delujeta miška in tipkovnica?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Kaj je varna in premišljena izbira?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Poskusi in vprašaj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685800" y="123444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Ključna pravila: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68680" y="1737360"/>
            <a:ext cx="5074920" cy="29718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Če prvič ne uspe, poskusi še enkrat.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Prosi učitelja ali sošolca.</a:t>
            </a:r>
            <a:endParaRPr lang="en-US" sz="2000" dirty="0"/>
          </a:p>
          <a:p>
            <a:pPr marL="177800" indent="-177800">
              <a:buSzPct val="100000"/>
              <a:buChar char="•"/>
            </a:pPr>
            <a:r>
              <a:rPr lang="en-US" sz="20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Pomagaj drugemu pri preprosti nalogi.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4846320" cy="3520440"/>
          </a:xfrm>
          <a:prstGeom prst="roundRect">
            <a:avLst>
              <a:gd name="adj" fmla="val 2078"/>
            </a:avLst>
          </a:prstGeom>
          <a:solidFill>
            <a:srgbClr val="F8FAFC"/>
          </a:solidFill>
          <a:ln w="1270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720840" y="1691640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Vprašanje za razmislek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720840" y="2331720"/>
            <a:ext cx="4206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Kdaj bi prosil za pomoč ali dodatno preverjanje?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720840" y="3913632"/>
            <a:ext cx="42062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Učitelj naj povabi učence, da navedejo en svoj primer.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411480" cy="411480"/>
          </a:xfrm>
          <a:prstGeom prst="ellipse">
            <a:avLst/>
          </a:prstGeom>
          <a:solidFill>
            <a:srgbClr val="0F766E"/>
          </a:solidFill>
          <a:ln w="12700">
            <a:solidFill>
              <a:srgbClr val="0F766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438912"/>
            <a:ext cx="411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960120" y="320040"/>
            <a:ext cx="10607040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Primer iz šole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960120" y="896112"/>
            <a:ext cx="10607040" cy="0"/>
          </a:xfrm>
          <a:prstGeom prst="line">
            <a:avLst/>
          </a:prstGeom>
          <a:noFill/>
          <a:ln w="17780">
            <a:solidFill>
              <a:srgbClr val="0F766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6419088"/>
            <a:ext cx="7223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 triada • Reševanje težav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8275320" y="64190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Vir okvira: DigComp 2.2, ZRSŠ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777240" y="1325880"/>
            <a:ext cx="10652760" cy="1920240"/>
          </a:xfrm>
          <a:prstGeom prst="roundRect">
            <a:avLst>
              <a:gd name="adj" fmla="val 4762"/>
            </a:avLst>
          </a:prstGeom>
          <a:solidFill>
            <a:srgbClr val="CCFBF1"/>
          </a:solidFill>
          <a:ln w="12700">
            <a:solidFill>
              <a:srgbClr val="CCFBF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51560" y="1627632"/>
            <a:ext cx="10104120" cy="12344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Tablica se ne prižge. Najprej preveriš, ali je baterija prazna in ali je polnilec priključen. Nato prosiš odraslega.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777240" y="3657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766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Pogovor: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60120" y="4133088"/>
            <a:ext cx="10241280" cy="1234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je pravilna?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Katera odločitev bi bila tvegana ali napačna?</a:t>
            </a:r>
            <a:endParaRPr lang="en-US" sz="1900" dirty="0"/>
          </a:p>
          <a:p>
            <a:pPr marL="177800" indent="-177800">
              <a:buSzPct val="100000"/>
              <a:buChar char="•"/>
            </a:pPr>
            <a:r>
              <a:rPr lang="en-US" sz="1900" dirty="0">
                <a:solidFill>
                  <a:srgbClr val="0F172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Katero pravilo iz prejšnjih diapozitivov pomaga?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triada - Reševanje težav</dc:title>
  <dc:subject>DigComp učna enota: 1. triada, Reševanje težav</dc:subject>
  <dc:creator>OpenAI za uporabnika</dc:creator>
  <cp:lastModifiedBy>OpenAI za uporabnika</cp:lastModifiedBy>
  <cp:revision>1</cp:revision>
  <dcterms:created xsi:type="dcterms:W3CDTF">2026-06-27T12:47:13Z</dcterms:created>
  <dcterms:modified xsi:type="dcterms:W3CDTF">2026-06-27T12:47:13Z</dcterms:modified>
</cp:coreProperties>
</file>