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Uvod v učno enoto. Poudarite, da namen ni memoriranje odgovorov, temveč razumevanje ravnanj in odločitev, ki jih preverja vprašalnik.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Dejavnost je namenjena aktivnemu preizkusu znanja. Pri mlajših učencih naj bo izvedba vodena.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Učence vprašajte, kako bi vsako napačno ravnanje popravili v varno in pravilno ravnanje.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Ta diapozitiv je neposredna povezava med učno razlago in vprašanji iz preverjanja. Učenci naj razložijo razloge, ne samo odgovorov.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Ta diapozitiv je neposredna povezava med učno razlago in vprašanji iz preverjanja. Učenci naj razložijo razloge, ne samo odgovorov.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Mini kviz je namenjen vaji. Pravilnega odgovora ne razkrijte takoj; učenci naj svojo izbiro utemeljijo.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Po razkritju rešitve ne poudarjajte samo črke, ampak razlog, zakaj je odgovor pravilen.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Zaključite s kratko ustno ponovitvijo. Učenci naj vsak izberejo eno pravilo, ki si ga bodo zapomnili.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Povežite cilje z dejavnostmi. Učencem povejte, da bodo v vprašalniku izbirali najbolj varen, smiseln ali pravilen odgovor.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Na tem diapozitivu predstavite, kateri deli DigComp sklopa se pojavljajo v vprašalniku. Uporabite konkretne primere iz nadaljevanja.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Ta diapozitiv podajte razlagalno. Ne zahtevajte učenja na pamet; cilj je razumevanje pravilnega ravnanja.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Pri mlajših učencih pojme razložite s konkretnimi primeri. Pri starejših naj učenci sami dodajo primere.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Razlaga ključnega pravila: Najprej povej, kaj iščeš. Učenci naj navedejo vsaj en primer uporabe.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Razlaga ključnega pravila: Splet ni vedno pravilen. Učenci naj navedejo vsaj en primer uporabe.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Razlaga ključnega pravila: Datoteko shrani pametno. Učenci naj navedejo vsaj en primer uporabe.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Učitelj naj primer prebere, učenci naj najprej odgovorijo sami, potem v paru in na koncu skupaj.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94360" y="1417320"/>
            <a:ext cx="10058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dirty="0">
                <a:solidFill>
                  <a:srgbClr val="0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🔎</a:t>
            </a:r>
            <a:endParaRPr lang="en-US" sz="3600" dirty="0"/>
          </a:p>
        </p:txBody>
      </p:sp>
      <p:sp>
        <p:nvSpPr>
          <p:cNvPr id="4" name="Text 2"/>
          <p:cNvSpPr/>
          <p:nvPr/>
        </p:nvSpPr>
        <p:spPr>
          <a:xfrm>
            <a:off x="1691640" y="1298448"/>
            <a:ext cx="9601200" cy="6858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32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🔎 Informacijska in podatkovna pismenost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1709928" y="2057400"/>
            <a:ext cx="9875520" cy="38404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 triada (1.–3. razred)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1709928" y="2788920"/>
            <a:ext cx="7863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47556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Učni PowerPoint za pripravo na drugo reševanje vprašalnika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1709928" y="3246120"/>
            <a:ext cx="7315200" cy="0"/>
          </a:xfrm>
          <a:prstGeom prst="line">
            <a:avLst/>
          </a:prstGeom>
          <a:noFill/>
          <a:ln w="25400">
            <a:solidFill>
              <a:srgbClr val="2563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709928" y="352044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563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 triada • Informacijska in podatkovna pismenost</a:t>
            </a:r>
            <a:endParaRPr lang="en-US" sz="1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Mini dejavnost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2563E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 triada • Informacijska in podatkovna pismenost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77240" y="1143000"/>
            <a:ext cx="3108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563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Izvedba: 8–12 minut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822960" y="1691640"/>
            <a:ext cx="5303520" cy="1005840"/>
          </a:xfrm>
          <a:prstGeom prst="roundRect">
            <a:avLst>
              <a:gd name="adj" fmla="val 5455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987552" y="1828800"/>
            <a:ext cx="347472" cy="347472"/>
          </a:xfrm>
          <a:prstGeom prst="ellipse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87552" y="1911096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1481328" y="1828800"/>
            <a:ext cx="4480560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 paru si izmislita 3 besede za iskanje slike.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822960" y="2834640"/>
            <a:ext cx="5303520" cy="1005840"/>
          </a:xfrm>
          <a:prstGeom prst="roundRect">
            <a:avLst>
              <a:gd name="adj" fmla="val 5455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987552" y="2971800"/>
            <a:ext cx="347472" cy="347472"/>
          </a:xfrm>
          <a:prstGeom prst="ellipse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987552" y="3054096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1481328" y="2971800"/>
            <a:ext cx="4480560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Povejte, katero ime datoteke je boljše: slika1 ali Moj_pes_Boni.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822960" y="3977640"/>
            <a:ext cx="5303520" cy="1005840"/>
          </a:xfrm>
          <a:prstGeom prst="roundRect">
            <a:avLst>
              <a:gd name="adj" fmla="val 5455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987552" y="4114800"/>
            <a:ext cx="347472" cy="347472"/>
          </a:xfrm>
          <a:prstGeom prst="ellipse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987552" y="4197096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1481328" y="4114800"/>
            <a:ext cx="4480560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Poiščite svojo shranjeno nalogo v mapi.</a:t>
            </a:r>
            <a:endParaRPr lang="en-US" sz="1500" dirty="0"/>
          </a:p>
        </p:txBody>
      </p:sp>
      <p:sp>
        <p:nvSpPr>
          <p:cNvPr id="21" name="Shape 19"/>
          <p:cNvSpPr/>
          <p:nvPr/>
        </p:nvSpPr>
        <p:spPr>
          <a:xfrm>
            <a:off x="6629400" y="1600200"/>
            <a:ext cx="4434840" cy="3474720"/>
          </a:xfrm>
          <a:prstGeom prst="roundRect">
            <a:avLst>
              <a:gd name="adj" fmla="val 2105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949440" y="1874520"/>
            <a:ext cx="3749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563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Dokaz učenja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6949440" y="2542032"/>
            <a:ext cx="3703320" cy="10972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Učenec zna svojo izbiro razložiti z besedami: “To je pravilno, ker …”</a:t>
            </a:r>
            <a:endParaRPr lang="en-US" sz="2200" dirty="0"/>
          </a:p>
        </p:txBody>
      </p:sp>
      <p:sp>
        <p:nvSpPr>
          <p:cNvPr id="24" name="Text 22"/>
          <p:cNvSpPr/>
          <p:nvPr/>
        </p:nvSpPr>
        <p:spPr>
          <a:xfrm>
            <a:off x="6949440" y="4251960"/>
            <a:ext cx="370332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7556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Učitelj naj zbere 2–3 razlage in jih poveže z vprašalnikom.</a:t>
            </a:r>
            <a:endParaRPr lang="en-US" sz="13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11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Pogoste napake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2563E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 triada • Informacijska in podatkovna pismenost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31520" y="1188720"/>
            <a:ext cx="10607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 vprašalniku bodo napačni odgovori pogosto podobni tem napakam: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914400" y="1874520"/>
            <a:ext cx="411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DC262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✗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1417320" y="1828800"/>
            <a:ext cx="9646920" cy="713232"/>
          </a:xfrm>
          <a:prstGeom prst="roundRect">
            <a:avLst>
              <a:gd name="adj" fmla="val 6410"/>
            </a:avLst>
          </a:prstGeom>
          <a:solidFill>
            <a:srgbClr val="FFF7ED"/>
          </a:solidFill>
          <a:ln w="12700">
            <a:solidFill>
              <a:srgbClr val="FED7A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691640" y="1984248"/>
            <a:ext cx="900684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Kliknem prvo reklamo.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914400" y="3108960"/>
            <a:ext cx="411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DC262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✗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1417320" y="3063240"/>
            <a:ext cx="9646920" cy="713232"/>
          </a:xfrm>
          <a:prstGeom prst="roundRect">
            <a:avLst>
              <a:gd name="adj" fmla="val 6410"/>
            </a:avLst>
          </a:prstGeom>
          <a:solidFill>
            <a:srgbClr val="FFF7ED"/>
          </a:solidFill>
          <a:ln w="12700">
            <a:solidFill>
              <a:srgbClr val="FED7A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691640" y="3218688"/>
            <a:ext cx="900684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Verjamem vsemu, kar vidim.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914400" y="4343400"/>
            <a:ext cx="411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DC262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✗</a:t>
            </a:r>
            <a:endParaRPr lang="en-US" sz="2400" dirty="0"/>
          </a:p>
        </p:txBody>
      </p:sp>
      <p:sp>
        <p:nvSpPr>
          <p:cNvPr id="16" name="Shape 14"/>
          <p:cNvSpPr/>
          <p:nvPr/>
        </p:nvSpPr>
        <p:spPr>
          <a:xfrm>
            <a:off x="1417320" y="4297680"/>
            <a:ext cx="9646920" cy="713232"/>
          </a:xfrm>
          <a:prstGeom prst="roundRect">
            <a:avLst>
              <a:gd name="adj" fmla="val 6410"/>
            </a:avLst>
          </a:prstGeom>
          <a:solidFill>
            <a:srgbClr val="FFF7ED"/>
          </a:solidFill>
          <a:ln w="12700">
            <a:solidFill>
              <a:srgbClr val="FED7AA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1691640" y="4453128"/>
            <a:ext cx="900684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Datoteko shranim brez imena ali v napačno mapo.</a:t>
            </a:r>
            <a:endParaRPr lang="en-US" sz="1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12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Kaj moraš znati za vprašanja 1–5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2563E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 triada • Informacijska in podatkovna pismenost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31520" y="1024128"/>
            <a:ext cx="107442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Spodaj je kratka razlaga znanja, ki ga preverjajo vprašanja. Namen je razumeti pravilno ravnanje, ne samo zapomniti si črko odgovora.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685800" y="1627632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68680" y="1856232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2563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V1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1508760" y="1746504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Kaj je najboljši prvi korak, če želiš na spletu najti sliko mačke za šolsko nalogo?</a:t>
            </a:r>
            <a:endParaRPr lang="en-US" sz="1090" dirty="0"/>
          </a:p>
        </p:txBody>
      </p:sp>
      <p:sp>
        <p:nvSpPr>
          <p:cNvPr id="12" name="Text 10"/>
          <p:cNvSpPr/>
          <p:nvPr/>
        </p:nvSpPr>
        <p:spPr>
          <a:xfrm>
            <a:off x="6080760" y="1746504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V iskalnik vpišem besedo "mačka" in prosim odraslega za pomoč, če je treba.</a:t>
            </a:r>
            <a:endParaRPr lang="en-US" sz="1090" dirty="0"/>
          </a:p>
        </p:txBody>
      </p:sp>
      <p:sp>
        <p:nvSpPr>
          <p:cNvPr id="13" name="Shape 11"/>
          <p:cNvSpPr/>
          <p:nvPr/>
        </p:nvSpPr>
        <p:spPr>
          <a:xfrm>
            <a:off x="685800" y="2487168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DBEAFE"/>
          </a:solidFill>
          <a:ln w="12700">
            <a:solidFill>
              <a:srgbClr val="DBEAFE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68680" y="2715768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2563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V2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1508760" y="2606040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Kaj velja za informacije, ki jih najdeš na spletu?</a:t>
            </a:r>
            <a:endParaRPr lang="en-US" sz="1090" dirty="0"/>
          </a:p>
        </p:txBody>
      </p:sp>
      <p:sp>
        <p:nvSpPr>
          <p:cNvPr id="16" name="Text 14"/>
          <p:cNvSpPr/>
          <p:nvPr/>
        </p:nvSpPr>
        <p:spPr>
          <a:xfrm>
            <a:off x="6080760" y="2606040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Informacije na spletu so lahko napačne, zato jih je dobro preveriti.</a:t>
            </a:r>
            <a:endParaRPr lang="en-US" sz="1090" dirty="0"/>
          </a:p>
        </p:txBody>
      </p:sp>
      <p:sp>
        <p:nvSpPr>
          <p:cNvPr id="17" name="Shape 15"/>
          <p:cNvSpPr/>
          <p:nvPr/>
        </p:nvSpPr>
        <p:spPr>
          <a:xfrm>
            <a:off x="685800" y="3346704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68680" y="3575304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2563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V3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1508760" y="3465576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Katero ime datoteke ti najbolj pomaga, da kasneje najdeš svojo nalogo?</a:t>
            </a:r>
            <a:endParaRPr lang="en-US" sz="1090" dirty="0"/>
          </a:p>
        </p:txBody>
      </p:sp>
      <p:sp>
        <p:nvSpPr>
          <p:cNvPr id="20" name="Text 18"/>
          <p:cNvSpPr/>
          <p:nvPr/>
        </p:nvSpPr>
        <p:spPr>
          <a:xfrm>
            <a:off x="6080760" y="3465576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Moja_naloga_o_drevesu</a:t>
            </a:r>
            <a:endParaRPr lang="en-US" sz="1090" dirty="0"/>
          </a:p>
        </p:txBody>
      </p:sp>
      <p:sp>
        <p:nvSpPr>
          <p:cNvPr id="21" name="Shape 19"/>
          <p:cNvSpPr/>
          <p:nvPr/>
        </p:nvSpPr>
        <p:spPr>
          <a:xfrm>
            <a:off x="685800" y="4206240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DBEAFE"/>
          </a:solidFill>
          <a:ln w="12700">
            <a:solidFill>
              <a:srgbClr val="DBEAFE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68680" y="4434840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2563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V4</a:t>
            </a:r>
            <a:endParaRPr lang="en-US" sz="1250" dirty="0"/>
          </a:p>
        </p:txBody>
      </p:sp>
      <p:sp>
        <p:nvSpPr>
          <p:cNvPr id="23" name="Text 21"/>
          <p:cNvSpPr/>
          <p:nvPr/>
        </p:nvSpPr>
        <p:spPr>
          <a:xfrm>
            <a:off x="1508760" y="4325112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Kam je najbolje shraniti digitalno nalogo za šolo?</a:t>
            </a:r>
            <a:endParaRPr lang="en-US" sz="1090" dirty="0"/>
          </a:p>
        </p:txBody>
      </p:sp>
      <p:sp>
        <p:nvSpPr>
          <p:cNvPr id="24" name="Text 22"/>
          <p:cNvSpPr/>
          <p:nvPr/>
        </p:nvSpPr>
        <p:spPr>
          <a:xfrm>
            <a:off x="6080760" y="4325112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V mapo, ki je namenjena mojim šolskim nalogam.</a:t>
            </a:r>
            <a:endParaRPr lang="en-US" sz="1090" dirty="0"/>
          </a:p>
        </p:txBody>
      </p:sp>
      <p:sp>
        <p:nvSpPr>
          <p:cNvPr id="25" name="Shape 23"/>
          <p:cNvSpPr/>
          <p:nvPr/>
        </p:nvSpPr>
        <p:spPr>
          <a:xfrm>
            <a:off x="685800" y="5065776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68680" y="5294376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2563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V5</a:t>
            </a:r>
            <a:endParaRPr lang="en-US" sz="1250" dirty="0"/>
          </a:p>
        </p:txBody>
      </p:sp>
      <p:sp>
        <p:nvSpPr>
          <p:cNvPr id="27" name="Text 25"/>
          <p:cNvSpPr/>
          <p:nvPr/>
        </p:nvSpPr>
        <p:spPr>
          <a:xfrm>
            <a:off x="1508760" y="5184648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Katere besede so najboljše za iskanje pravljice o zajčku?</a:t>
            </a:r>
            <a:endParaRPr lang="en-US" sz="1090" dirty="0"/>
          </a:p>
        </p:txBody>
      </p:sp>
      <p:sp>
        <p:nvSpPr>
          <p:cNvPr id="28" name="Text 26"/>
          <p:cNvSpPr/>
          <p:nvPr/>
        </p:nvSpPr>
        <p:spPr>
          <a:xfrm>
            <a:off x="6080760" y="5184648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zajček pravljica</a:t>
            </a:r>
            <a:endParaRPr lang="en-US" sz="1090" dirty="0"/>
          </a:p>
        </p:txBody>
      </p:sp>
      <p:sp>
        <p:nvSpPr>
          <p:cNvPr id="29" name="Text 27"/>
          <p:cNvSpPr/>
          <p:nvPr/>
        </p:nvSpPr>
        <p:spPr>
          <a:xfrm>
            <a:off x="914400" y="5989320"/>
            <a:ext cx="10241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2563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Učenec naj zna povedati “zakaj” je izbrano ravnanje pravilno.</a:t>
            </a:r>
            <a:endParaRPr lang="en-US" sz="12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Kaj moraš znati za vprašanja 6–10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2563E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 triada • Informacijska in podatkovna pismenost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31520" y="1024128"/>
            <a:ext cx="107442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Spodaj je kratka razlaga znanja, ki ga preverjajo vprašanja. Namen je razumeti pravilno ravnanje, ne samo zapomniti si črko odgovora.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685800" y="1627632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68680" y="1856232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2563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V6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1508760" y="1746504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Kaj narediš, če ne veš, ali je informacija na spletu pravilna?</a:t>
            </a:r>
            <a:endParaRPr lang="en-US" sz="1090" dirty="0"/>
          </a:p>
        </p:txBody>
      </p:sp>
      <p:sp>
        <p:nvSpPr>
          <p:cNvPr id="12" name="Text 10"/>
          <p:cNvSpPr/>
          <p:nvPr/>
        </p:nvSpPr>
        <p:spPr>
          <a:xfrm>
            <a:off x="6080760" y="1746504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Vprašam učitelja, starša ali drugo odraslo osebo.</a:t>
            </a:r>
            <a:endParaRPr lang="en-US" sz="1090" dirty="0"/>
          </a:p>
        </p:txBody>
      </p:sp>
      <p:sp>
        <p:nvSpPr>
          <p:cNvPr id="13" name="Shape 11"/>
          <p:cNvSpPr/>
          <p:nvPr/>
        </p:nvSpPr>
        <p:spPr>
          <a:xfrm>
            <a:off x="685800" y="2487168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DBEAFE"/>
          </a:solidFill>
          <a:ln w="12700">
            <a:solidFill>
              <a:srgbClr val="DBEAFE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68680" y="2715768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2563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V7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1508760" y="2606040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Kaj pomeni, da si uporabil/-a sliko iz spleta?</a:t>
            </a:r>
            <a:endParaRPr lang="en-US" sz="1090" dirty="0"/>
          </a:p>
        </p:txBody>
      </p:sp>
      <p:sp>
        <p:nvSpPr>
          <p:cNvPr id="16" name="Text 14"/>
          <p:cNvSpPr/>
          <p:nvPr/>
        </p:nvSpPr>
        <p:spPr>
          <a:xfrm>
            <a:off x="6080760" y="2606040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Da je dobro povedati, kje sem jo našel/-la.</a:t>
            </a:r>
            <a:endParaRPr lang="en-US" sz="1090" dirty="0"/>
          </a:p>
        </p:txBody>
      </p:sp>
      <p:sp>
        <p:nvSpPr>
          <p:cNvPr id="17" name="Shape 15"/>
          <p:cNvSpPr/>
          <p:nvPr/>
        </p:nvSpPr>
        <p:spPr>
          <a:xfrm>
            <a:off x="685800" y="3346704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68680" y="3575304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2563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V8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1508760" y="3465576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Kaj je primer digitalne vsebine?</a:t>
            </a:r>
            <a:endParaRPr lang="en-US" sz="1090" dirty="0"/>
          </a:p>
        </p:txBody>
      </p:sp>
      <p:sp>
        <p:nvSpPr>
          <p:cNvPr id="20" name="Text 18"/>
          <p:cNvSpPr/>
          <p:nvPr/>
        </p:nvSpPr>
        <p:spPr>
          <a:xfrm>
            <a:off x="6080760" y="3465576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Slika, video ali besedilo na računalniku ali tablici.</a:t>
            </a:r>
            <a:endParaRPr lang="en-US" sz="1090" dirty="0"/>
          </a:p>
        </p:txBody>
      </p:sp>
      <p:sp>
        <p:nvSpPr>
          <p:cNvPr id="21" name="Shape 19"/>
          <p:cNvSpPr/>
          <p:nvPr/>
        </p:nvSpPr>
        <p:spPr>
          <a:xfrm>
            <a:off x="685800" y="4206240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DBEAFE"/>
          </a:solidFill>
          <a:ln w="12700">
            <a:solidFill>
              <a:srgbClr val="DBEAFE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68680" y="4434840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2563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V9</a:t>
            </a:r>
            <a:endParaRPr lang="en-US" sz="1250" dirty="0"/>
          </a:p>
        </p:txBody>
      </p:sp>
      <p:sp>
        <p:nvSpPr>
          <p:cNvPr id="23" name="Text 21"/>
          <p:cNvSpPr/>
          <p:nvPr/>
        </p:nvSpPr>
        <p:spPr>
          <a:xfrm>
            <a:off x="1508760" y="4325112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Kaj narediš, če najdeš dve različni informaciji o isti stvari?</a:t>
            </a:r>
            <a:endParaRPr lang="en-US" sz="1090" dirty="0"/>
          </a:p>
        </p:txBody>
      </p:sp>
      <p:sp>
        <p:nvSpPr>
          <p:cNvPr id="24" name="Text 22"/>
          <p:cNvSpPr/>
          <p:nvPr/>
        </p:nvSpPr>
        <p:spPr>
          <a:xfrm>
            <a:off x="6080760" y="4325112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Vprašam odraslega ali preverim še drug vir.</a:t>
            </a:r>
            <a:endParaRPr lang="en-US" sz="1090" dirty="0"/>
          </a:p>
        </p:txBody>
      </p:sp>
      <p:sp>
        <p:nvSpPr>
          <p:cNvPr id="25" name="Shape 23"/>
          <p:cNvSpPr/>
          <p:nvPr/>
        </p:nvSpPr>
        <p:spPr>
          <a:xfrm>
            <a:off x="685800" y="5065776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68680" y="5294376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2563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V10</a:t>
            </a:r>
            <a:endParaRPr lang="en-US" sz="1250" dirty="0"/>
          </a:p>
        </p:txBody>
      </p:sp>
      <p:sp>
        <p:nvSpPr>
          <p:cNvPr id="27" name="Text 25"/>
          <p:cNvSpPr/>
          <p:nvPr/>
        </p:nvSpPr>
        <p:spPr>
          <a:xfrm>
            <a:off x="1508760" y="5184648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Zakaj pri šolski nalogi iščemo informacije?</a:t>
            </a:r>
            <a:endParaRPr lang="en-US" sz="1090" dirty="0"/>
          </a:p>
        </p:txBody>
      </p:sp>
      <p:sp>
        <p:nvSpPr>
          <p:cNvPr id="28" name="Text 26"/>
          <p:cNvSpPr/>
          <p:nvPr/>
        </p:nvSpPr>
        <p:spPr>
          <a:xfrm>
            <a:off x="6080760" y="5184648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Da se nekaj naučimo in odgovorimo na vprašanje.</a:t>
            </a:r>
            <a:endParaRPr lang="en-US" sz="1090" dirty="0"/>
          </a:p>
        </p:txBody>
      </p:sp>
      <p:sp>
        <p:nvSpPr>
          <p:cNvPr id="29" name="Text 27"/>
          <p:cNvSpPr/>
          <p:nvPr/>
        </p:nvSpPr>
        <p:spPr>
          <a:xfrm>
            <a:off x="914400" y="5989320"/>
            <a:ext cx="10241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2563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Učenec naj zna povedati “zakaj” je izbrano ravnanje pravilno.</a:t>
            </a:r>
            <a:endParaRPr lang="en-US" sz="12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14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Mini kviz pred ponovitvijo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2563E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 triada • Informacijska in podatkovna pismenost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77240" y="1234440"/>
            <a:ext cx="10607040" cy="6858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21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Kaj je najboljši prvi korak, če želiš na spletu najti sliko mačke za šolsko nalogo?</a:t>
            </a:r>
            <a:endParaRPr lang="en-US" sz="2100" dirty="0"/>
          </a:p>
        </p:txBody>
      </p:sp>
      <p:sp>
        <p:nvSpPr>
          <p:cNvPr id="9" name="Shape 7"/>
          <p:cNvSpPr/>
          <p:nvPr/>
        </p:nvSpPr>
        <p:spPr>
          <a:xfrm>
            <a:off x="914400" y="2148840"/>
            <a:ext cx="10195560" cy="475488"/>
          </a:xfrm>
          <a:prstGeom prst="roundRect">
            <a:avLst>
              <a:gd name="adj" fmla="val 7692"/>
            </a:avLst>
          </a:prstGeom>
          <a:solidFill>
            <a:srgbClr val="DBEAFE"/>
          </a:solidFill>
          <a:ln w="12700">
            <a:solidFill>
              <a:srgbClr val="DBEAF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143000" y="2240280"/>
            <a:ext cx="9738360" cy="2560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8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A) V iskalnik vpišem besedo "mačka" in prosim odraslega za pomoč, če je treba.</a:t>
            </a:r>
            <a:endParaRPr lang="en-US" sz="1680" dirty="0"/>
          </a:p>
        </p:txBody>
      </p:sp>
      <p:sp>
        <p:nvSpPr>
          <p:cNvPr id="11" name="Shape 9"/>
          <p:cNvSpPr/>
          <p:nvPr/>
        </p:nvSpPr>
        <p:spPr>
          <a:xfrm>
            <a:off x="914400" y="2788920"/>
            <a:ext cx="10195560" cy="475488"/>
          </a:xfrm>
          <a:prstGeom prst="roundRect">
            <a:avLst>
              <a:gd name="adj" fmla="val 7692"/>
            </a:avLst>
          </a:prstGeom>
          <a:solidFill>
            <a:srgbClr val="DBEAFE"/>
          </a:solidFill>
          <a:ln w="12700">
            <a:solidFill>
              <a:srgbClr val="DBEAFE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143000" y="2880360"/>
            <a:ext cx="9738360" cy="2560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8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B) Kliknem prvo neznano reklamo, ki se pojavi.</a:t>
            </a:r>
            <a:endParaRPr lang="en-US" sz="1680" dirty="0"/>
          </a:p>
        </p:txBody>
      </p:sp>
      <p:sp>
        <p:nvSpPr>
          <p:cNvPr id="13" name="Shape 11"/>
          <p:cNvSpPr/>
          <p:nvPr/>
        </p:nvSpPr>
        <p:spPr>
          <a:xfrm>
            <a:off x="914400" y="3429000"/>
            <a:ext cx="10195560" cy="475488"/>
          </a:xfrm>
          <a:prstGeom prst="roundRect">
            <a:avLst>
              <a:gd name="adj" fmla="val 7692"/>
            </a:avLst>
          </a:prstGeom>
          <a:solidFill>
            <a:srgbClr val="DBEAFE"/>
          </a:solidFill>
          <a:ln w="12700">
            <a:solidFill>
              <a:srgbClr val="DBEAFE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143000" y="3520440"/>
            <a:ext cx="9738360" cy="2560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8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C) Vpišem svoje geslo v iskalnik.</a:t>
            </a:r>
            <a:endParaRPr lang="en-US" sz="1680" dirty="0"/>
          </a:p>
        </p:txBody>
      </p:sp>
      <p:sp>
        <p:nvSpPr>
          <p:cNvPr id="15" name="Shape 13"/>
          <p:cNvSpPr/>
          <p:nvPr/>
        </p:nvSpPr>
        <p:spPr>
          <a:xfrm>
            <a:off x="914400" y="4069080"/>
            <a:ext cx="10195560" cy="475488"/>
          </a:xfrm>
          <a:prstGeom prst="roundRect">
            <a:avLst>
              <a:gd name="adj" fmla="val 7692"/>
            </a:avLst>
          </a:prstGeom>
          <a:solidFill>
            <a:srgbClr val="DBEAFE"/>
          </a:solidFill>
          <a:ln w="12700">
            <a:solidFill>
              <a:srgbClr val="DBEAFE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143000" y="4160520"/>
            <a:ext cx="9738360" cy="2560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8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D) Zaprem računalnik, ker slik na spletu ni mogoče iskati.</a:t>
            </a:r>
            <a:endParaRPr lang="en-US" sz="1680" dirty="0"/>
          </a:p>
        </p:txBody>
      </p:sp>
      <p:sp>
        <p:nvSpPr>
          <p:cNvPr id="17" name="Shape 15"/>
          <p:cNvSpPr/>
          <p:nvPr/>
        </p:nvSpPr>
        <p:spPr>
          <a:xfrm>
            <a:off x="914400" y="4709160"/>
            <a:ext cx="10195560" cy="475488"/>
          </a:xfrm>
          <a:prstGeom prst="roundRect">
            <a:avLst>
              <a:gd name="adj" fmla="val 7692"/>
            </a:avLst>
          </a:prstGeom>
          <a:solidFill>
            <a:srgbClr val="F8FAFC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1143000" y="4800600"/>
            <a:ext cx="9738360" cy="2560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8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E) Ne vem.</a:t>
            </a:r>
            <a:endParaRPr lang="en-US" sz="1680" dirty="0"/>
          </a:p>
        </p:txBody>
      </p:sp>
      <p:sp>
        <p:nvSpPr>
          <p:cNvPr id="19" name="Text 17"/>
          <p:cNvSpPr/>
          <p:nvPr/>
        </p:nvSpPr>
        <p:spPr>
          <a:xfrm>
            <a:off x="822960" y="5806440"/>
            <a:ext cx="10332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2563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Najprej odgovori samostojno, nato utemelji izbiro v paru.</a:t>
            </a:r>
            <a:endParaRPr lang="en-US" sz="17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15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Rešitev mini kviza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2563E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 triada • Informacijska in podatkovna pismenost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Shape 6"/>
          <p:cNvSpPr/>
          <p:nvPr/>
        </p:nvSpPr>
        <p:spPr>
          <a:xfrm>
            <a:off x="914400" y="1417320"/>
            <a:ext cx="10332720" cy="1097280"/>
          </a:xfrm>
          <a:prstGeom prst="roundRect">
            <a:avLst>
              <a:gd name="adj" fmla="val 6667"/>
            </a:avLst>
          </a:prstGeom>
          <a:solidFill>
            <a:srgbClr val="DBEAFE"/>
          </a:solidFill>
          <a:ln w="12700">
            <a:solidFill>
              <a:srgbClr val="DBEAFE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234440" y="1719072"/>
            <a:ext cx="969264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Pravilen odgovor: A) V iskalnik vpišem besedo "mačka" in prosim odraslega za pomoč, če je treba.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914400" y="2971800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563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Zakaj?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097280" y="3520440"/>
            <a:ext cx="9966960" cy="14173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8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Pravilen odgovor izbere varno, smiselno ali pošteno ravnanje.</a:t>
            </a:r>
            <a:endParaRPr lang="en-US" sz="1800" dirty="0"/>
          </a:p>
          <a:p>
            <a:pPr marL="177800" indent="-177800">
              <a:buSzPct val="100000"/>
              <a:buChar char="•"/>
            </a:pPr>
            <a:r>
              <a:rPr lang="en-US" sz="18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Napačni odgovori pogosto kažejo tvegan klik, slabo presojo, kršitev zasebnosti ali neurejeno delo.</a:t>
            </a:r>
            <a:endParaRPr lang="en-US" sz="1800" dirty="0"/>
          </a:p>
          <a:p>
            <a:pPr marL="177800" indent="-177800">
              <a:buSzPct val="100000"/>
              <a:buChar char="•"/>
            </a:pPr>
            <a:r>
              <a:rPr lang="en-US" sz="18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Odgovor E – Ne vem – je v vprašalniku vedno napačen.</a:t>
            </a:r>
            <a:endParaRPr lang="en-US" sz="1800" dirty="0"/>
          </a:p>
        </p:txBody>
      </p:sp>
      <p:sp>
        <p:nvSpPr>
          <p:cNvPr id="12" name="Shape 10"/>
          <p:cNvSpPr/>
          <p:nvPr/>
        </p:nvSpPr>
        <p:spPr>
          <a:xfrm>
            <a:off x="1143000" y="5440680"/>
            <a:ext cx="9829800" cy="475488"/>
          </a:xfrm>
          <a:prstGeom prst="roundRect">
            <a:avLst>
              <a:gd name="adj" fmla="val 15385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371600" y="5559552"/>
            <a:ext cx="9372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 drugem reševanju naj učenec izbere odgovor, ki ga zna tudi razložiti.</a:t>
            </a:r>
            <a:endParaRPr lang="en-US" sz="14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16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Povzetek: 5 pravil za drugo reševanje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2563E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 triada • Informacijska in podatkovna pismenost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Shape 6"/>
          <p:cNvSpPr/>
          <p:nvPr/>
        </p:nvSpPr>
        <p:spPr>
          <a:xfrm>
            <a:off x="777240" y="1234440"/>
            <a:ext cx="10652760" cy="758952"/>
          </a:xfrm>
          <a:prstGeom prst="roundRect">
            <a:avLst>
              <a:gd name="adj" fmla="val 7229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941832" y="1371600"/>
            <a:ext cx="347472" cy="347472"/>
          </a:xfrm>
          <a:prstGeom prst="ellipse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41832" y="1453896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1435608" y="1371600"/>
            <a:ext cx="9829800" cy="5760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Povej, kaj iščeš.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777240" y="2130552"/>
            <a:ext cx="10652760" cy="758952"/>
          </a:xfrm>
          <a:prstGeom prst="roundRect">
            <a:avLst>
              <a:gd name="adj" fmla="val 7229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941832" y="2267712"/>
            <a:ext cx="347472" cy="347472"/>
          </a:xfrm>
          <a:prstGeom prst="ellipse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41832" y="2350008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1435608" y="2267712"/>
            <a:ext cx="9829800" cy="5760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Vprašaj, če nisi prepričan.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777240" y="3026664"/>
            <a:ext cx="10652760" cy="758952"/>
          </a:xfrm>
          <a:prstGeom prst="roundRect">
            <a:avLst>
              <a:gd name="adj" fmla="val 7229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41832" y="3163824"/>
            <a:ext cx="347472" cy="347472"/>
          </a:xfrm>
          <a:prstGeom prst="ellipse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41832" y="3246120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1435608" y="3163824"/>
            <a:ext cx="9829800" cy="5760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Preveri, ali je informacija smiselna.</a:t>
            </a:r>
            <a:endParaRPr lang="en-US" sz="1500" dirty="0"/>
          </a:p>
        </p:txBody>
      </p:sp>
      <p:sp>
        <p:nvSpPr>
          <p:cNvPr id="20" name="Shape 18"/>
          <p:cNvSpPr/>
          <p:nvPr/>
        </p:nvSpPr>
        <p:spPr>
          <a:xfrm>
            <a:off x="777240" y="3922776"/>
            <a:ext cx="10652760" cy="758952"/>
          </a:xfrm>
          <a:prstGeom prst="roundRect">
            <a:avLst>
              <a:gd name="adj" fmla="val 7229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941832" y="4059936"/>
            <a:ext cx="347472" cy="347472"/>
          </a:xfrm>
          <a:prstGeom prst="ellipse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941832" y="4142232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1435608" y="4059936"/>
            <a:ext cx="9829800" cy="5760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Shrani v pravo mapo.</a:t>
            </a:r>
            <a:endParaRPr lang="en-US" sz="1500" dirty="0"/>
          </a:p>
        </p:txBody>
      </p:sp>
      <p:sp>
        <p:nvSpPr>
          <p:cNvPr id="24" name="Shape 22"/>
          <p:cNvSpPr/>
          <p:nvPr/>
        </p:nvSpPr>
        <p:spPr>
          <a:xfrm>
            <a:off x="777240" y="4818888"/>
            <a:ext cx="10652760" cy="758952"/>
          </a:xfrm>
          <a:prstGeom prst="roundRect">
            <a:avLst>
              <a:gd name="adj" fmla="val 7229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941832" y="4956048"/>
            <a:ext cx="347472" cy="347472"/>
          </a:xfrm>
          <a:prstGeom prst="ellipse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941832" y="5038344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1435608" y="4956048"/>
            <a:ext cx="9829800" cy="5760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Uporabi jasno ime datoteke.</a:t>
            </a:r>
            <a:endParaRPr lang="en-US" sz="1500" dirty="0"/>
          </a:p>
        </p:txBody>
      </p:sp>
      <p:sp>
        <p:nvSpPr>
          <p:cNvPr id="28" name="Text 26"/>
          <p:cNvSpPr/>
          <p:nvPr/>
        </p:nvSpPr>
        <p:spPr>
          <a:xfrm>
            <a:off x="868680" y="5715000"/>
            <a:ext cx="1046988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2563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Preden izbereš odgovor, poišči možnost, ki je najbolj varna, smiselna, poštena in uporabna za šolsko nalogo.</a:t>
            </a:r>
            <a:endParaRPr lang="en-US" sz="17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Cilji učne enote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2563E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 triada • Informacijska in podatkovna pismenost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640080" y="1234440"/>
            <a:ext cx="10789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 tej učni enoti bo učenec znal: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822960" y="1828800"/>
            <a:ext cx="5120640" cy="975360"/>
          </a:xfrm>
          <a:prstGeom prst="roundRect">
            <a:avLst>
              <a:gd name="adj" fmla="val 5625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987552" y="1965960"/>
            <a:ext cx="347472" cy="347472"/>
          </a:xfrm>
          <a:prstGeom prst="ellipse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87552" y="2048256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1481328" y="1965960"/>
            <a:ext cx="4297680" cy="792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Povedati, kaj želimo poiskati.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822960" y="2941320"/>
            <a:ext cx="5120640" cy="975360"/>
          </a:xfrm>
          <a:prstGeom prst="roundRect">
            <a:avLst>
              <a:gd name="adj" fmla="val 5625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987552" y="3078480"/>
            <a:ext cx="347472" cy="347472"/>
          </a:xfrm>
          <a:prstGeom prst="ellipse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987552" y="3160776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1481328" y="3078480"/>
            <a:ext cx="4297680" cy="792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Razumeti, da spletne informacije niso vedno resnične.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822960" y="4053840"/>
            <a:ext cx="5120640" cy="975360"/>
          </a:xfrm>
          <a:prstGeom prst="roundRect">
            <a:avLst>
              <a:gd name="adj" fmla="val 5625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987552" y="4191000"/>
            <a:ext cx="347472" cy="347472"/>
          </a:xfrm>
          <a:prstGeom prst="ellipse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987552" y="4273296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1481328" y="4191000"/>
            <a:ext cx="4297680" cy="792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Shraniti nalogo v pravo mapo in jo najti.</a:t>
            </a:r>
            <a:endParaRPr lang="en-US" sz="1500" dirty="0"/>
          </a:p>
        </p:txBody>
      </p:sp>
      <p:sp>
        <p:nvSpPr>
          <p:cNvPr id="21" name="Shape 19"/>
          <p:cNvSpPr/>
          <p:nvPr/>
        </p:nvSpPr>
        <p:spPr>
          <a:xfrm>
            <a:off x="6400800" y="1700784"/>
            <a:ext cx="4937760" cy="3383280"/>
          </a:xfrm>
          <a:prstGeom prst="roundRect">
            <a:avLst>
              <a:gd name="adj" fmla="val 2162"/>
            </a:avLst>
          </a:prstGeom>
          <a:solidFill>
            <a:srgbClr val="DBEAFE"/>
          </a:solidFill>
          <a:ln w="12700">
            <a:solidFill>
              <a:srgbClr val="DBEAFE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720840" y="1975104"/>
            <a:ext cx="4297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563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Raven za učence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6720840" y="2423160"/>
            <a:ext cx="4297680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9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1.–3. razred</a:t>
            </a:r>
            <a:endParaRPr lang="en-US" sz="1900" dirty="0"/>
          </a:p>
          <a:p>
            <a:pPr indent="0" marL="0">
              <a:buNone/>
            </a:pPr>
            <a:r>
              <a:rPr lang="en-US" sz="19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osnovno razumevanje in varna uporaba z odraslim</a:t>
            </a:r>
            <a:endParaRPr lang="en-US" sz="1900" dirty="0"/>
          </a:p>
        </p:txBody>
      </p:sp>
      <p:sp>
        <p:nvSpPr>
          <p:cNvPr id="24" name="Text 22"/>
          <p:cNvSpPr/>
          <p:nvPr/>
        </p:nvSpPr>
        <p:spPr>
          <a:xfrm>
            <a:off x="6720840" y="3749040"/>
            <a:ext cx="4297680" cy="640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Vprašalnik preverja uporabo znanja v kratkih primerih iz šole in vsakdanjega digitalnega življenja.</a:t>
            </a:r>
            <a:endParaRPr lang="en-US" sz="1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Kaj pokriva ta sklop?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2563E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 triada • Informacijska in podatkovna pismenost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685800" y="1234440"/>
            <a:ext cx="1069848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 DigComp je sklop razdeljen na več manjših spretnosti. V učni uri jih pretvorimo v šolske situacije.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731520" y="2011680"/>
            <a:ext cx="2926080" cy="1828800"/>
          </a:xfrm>
          <a:prstGeom prst="roundRect">
            <a:avLst>
              <a:gd name="adj" fmla="val 5000"/>
            </a:avLst>
          </a:prstGeom>
          <a:solidFill>
            <a:srgbClr val="DBEAFE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96112" y="2240280"/>
            <a:ext cx="365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563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1280160" y="2240280"/>
            <a:ext cx="2148840" cy="7772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iskanje in filtriranje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051560" y="3154680"/>
            <a:ext cx="233172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20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Povej, kaj iščeš.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4251960" y="2011680"/>
            <a:ext cx="2926080" cy="1828800"/>
          </a:xfrm>
          <a:prstGeom prst="roundRect">
            <a:avLst>
              <a:gd name="adj" fmla="val 5000"/>
            </a:avLst>
          </a:prstGeom>
          <a:solidFill>
            <a:srgbClr val="DBEAFE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416552" y="2240280"/>
            <a:ext cx="365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563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4800600" y="2240280"/>
            <a:ext cx="2148840" cy="7772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vrednotenje virov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4572000" y="3154680"/>
            <a:ext cx="233172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20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Vprašaj, če nisi prepričan.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7772400" y="2011680"/>
            <a:ext cx="2926080" cy="1828800"/>
          </a:xfrm>
          <a:prstGeom prst="roundRect">
            <a:avLst>
              <a:gd name="adj" fmla="val 5000"/>
            </a:avLst>
          </a:prstGeom>
          <a:solidFill>
            <a:srgbClr val="DBEAFE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936992" y="2240280"/>
            <a:ext cx="365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563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8321040" y="2240280"/>
            <a:ext cx="2148840" cy="7772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shranjevanje in urejanje podatkov</a:t>
            </a:r>
            <a:endParaRPr lang="en-US" sz="1800" dirty="0"/>
          </a:p>
        </p:txBody>
      </p:sp>
      <p:sp>
        <p:nvSpPr>
          <p:cNvPr id="20" name="Text 18"/>
          <p:cNvSpPr/>
          <p:nvPr/>
        </p:nvSpPr>
        <p:spPr>
          <a:xfrm>
            <a:off x="8092440" y="3154680"/>
            <a:ext cx="233172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20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Preveri, ali je informacija smiselna.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914400" y="4617720"/>
            <a:ext cx="1024128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cilj ni poznati samo izrazov, ampak izbrati pravilno ravnanje v konkretni situaciji.</a:t>
            </a:r>
            <a:endParaRPr lang="en-US" sz="2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Teorija na kratko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2563E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 triada • Informacijska in podatkovna pismenost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685800" y="1115568"/>
            <a:ext cx="1083564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 so glavne ideje, ki jih morajo učenci razumeti pred drugim reševanjem vprašalnika.</a:t>
            </a:r>
            <a:endParaRPr lang="en-US" sz="1550" dirty="0"/>
          </a:p>
        </p:txBody>
      </p:sp>
      <p:sp>
        <p:nvSpPr>
          <p:cNvPr id="9" name="Shape 7"/>
          <p:cNvSpPr/>
          <p:nvPr/>
        </p:nvSpPr>
        <p:spPr>
          <a:xfrm>
            <a:off x="685800" y="1691640"/>
            <a:ext cx="5349240" cy="3794760"/>
          </a:xfrm>
          <a:prstGeom prst="roundRect">
            <a:avLst>
              <a:gd name="adj" fmla="val 1928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263640" y="1691640"/>
            <a:ext cx="5257800" cy="3794760"/>
          </a:xfrm>
          <a:prstGeom prst="roundRect">
            <a:avLst>
              <a:gd name="adj" fmla="val 1928"/>
            </a:avLst>
          </a:prstGeom>
          <a:solidFill>
            <a:srgbClr val="DBEAFE"/>
          </a:solidFill>
          <a:ln w="12700">
            <a:solidFill>
              <a:srgbClr val="DBEAFE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60120" y="1965960"/>
            <a:ext cx="4800600" cy="32461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Najprej povej, kaj iščeš: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Uporabi kratke besede: mačka, drevo, sonce.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Če ne veš, vprašaj odraslega.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 klikaj neznanih oglasov.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Splet ni vedno pravilen: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Slika ne pomeni, da je podatek resničen.</a:t>
            </a:r>
            <a:endParaRPr lang="en-US" sz="1450" dirty="0"/>
          </a:p>
        </p:txBody>
      </p:sp>
      <p:sp>
        <p:nvSpPr>
          <p:cNvPr id="12" name="Text 10"/>
          <p:cNvSpPr/>
          <p:nvPr/>
        </p:nvSpPr>
        <p:spPr>
          <a:xfrm>
            <a:off x="6537960" y="1965960"/>
            <a:ext cx="4709160" cy="32461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Primerjaj z učbenikom ali vprašaj učitelja.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Ko nisi prepričan, ne ugibaj.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Datoteko shrani pametno: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Izberi mapo za šolske naloge.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Datoteka naj ima ime, ki nekaj pove.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Primer: Moja_naloga_o_drevesu.</a:t>
            </a:r>
            <a:endParaRPr lang="en-US" sz="1450" dirty="0"/>
          </a:p>
        </p:txBody>
      </p:sp>
      <p:sp>
        <p:nvSpPr>
          <p:cNvPr id="13" name="Text 11"/>
          <p:cNvSpPr/>
          <p:nvPr/>
        </p:nvSpPr>
        <p:spPr>
          <a:xfrm>
            <a:off x="868680" y="5715000"/>
            <a:ext cx="1046988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2563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Preprosto pravilo: najprej premisli, nato klikni, deli, objavi ali izberi odgovor.</a:t>
            </a:r>
            <a:endParaRPr lang="en-US" sz="15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Pomembni pojmi in primeri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2563E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 triada • Informacijska in podatkovna pismenost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Shape 6"/>
          <p:cNvSpPr/>
          <p:nvPr/>
        </p:nvSpPr>
        <p:spPr>
          <a:xfrm>
            <a:off x="777240" y="1325880"/>
            <a:ext cx="3154680" cy="3520440"/>
          </a:xfrm>
          <a:prstGeom prst="roundRect">
            <a:avLst>
              <a:gd name="adj" fmla="val 2319"/>
            </a:avLst>
          </a:prstGeom>
          <a:solidFill>
            <a:srgbClr val="F8FAFC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005840" y="1627632"/>
            <a:ext cx="2697480" cy="5303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2563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iskanje in filtriranje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1033272" y="2423160"/>
            <a:ext cx="2651760" cy="8046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Povej, kaj iščeš.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1033272" y="3657600"/>
            <a:ext cx="265176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2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Primer: Uporabi kratke besede: mačka, drevo, sonce.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4343400" y="1325880"/>
            <a:ext cx="3154680" cy="3520440"/>
          </a:xfrm>
          <a:prstGeom prst="roundRect">
            <a:avLst>
              <a:gd name="adj" fmla="val 2319"/>
            </a:avLst>
          </a:prstGeom>
          <a:solidFill>
            <a:srgbClr val="DBEAFE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72000" y="1627632"/>
            <a:ext cx="2697480" cy="5303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2563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vrednotenje virov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4599432" y="2423160"/>
            <a:ext cx="2651760" cy="8046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Vprašaj, če nisi prepričan.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4599432" y="3657600"/>
            <a:ext cx="265176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2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Primer: Slika ne pomeni, da je podatek resničen.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7909560" y="1325880"/>
            <a:ext cx="3154680" cy="3520440"/>
          </a:xfrm>
          <a:prstGeom prst="roundRect">
            <a:avLst>
              <a:gd name="adj" fmla="val 2319"/>
            </a:avLst>
          </a:prstGeom>
          <a:solidFill>
            <a:srgbClr val="F8FAFC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138160" y="1627632"/>
            <a:ext cx="2697480" cy="5303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2563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shranjevanje in urejanje podatkov</a:t>
            </a:r>
            <a:endParaRPr lang="en-US" sz="1700" dirty="0"/>
          </a:p>
        </p:txBody>
      </p:sp>
      <p:sp>
        <p:nvSpPr>
          <p:cNvPr id="18" name="Text 16"/>
          <p:cNvSpPr/>
          <p:nvPr/>
        </p:nvSpPr>
        <p:spPr>
          <a:xfrm>
            <a:off x="8165592" y="2423160"/>
            <a:ext cx="2651760" cy="8046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Preveri, ali je informacija smiselna.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8165592" y="3657600"/>
            <a:ext cx="265176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2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Primer: Izberi mapo za šolske naloge.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914400" y="5349240"/>
            <a:ext cx="1028700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Če učenec razume pojme, lažje prepozna pravilen odgovor tudi pri drugače oblikovanem vprašanju.</a:t>
            </a:r>
            <a:endParaRPr lang="en-US" sz="1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Najprej povej, kaj iščeš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2563E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 triada • Informacijska in podatkovna pismenost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685800" y="1234440"/>
            <a:ext cx="4114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563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Ključna pravila: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868680" y="1737360"/>
            <a:ext cx="5074920" cy="29718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Uporabi kratke besede: mačka, drevo, sonce.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Če ne veš, vprašaj odraslega.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 klikaj neznanih oglasov.</a:t>
            </a:r>
            <a:endParaRPr lang="en-US" sz="2000" dirty="0"/>
          </a:p>
        </p:txBody>
      </p:sp>
      <p:sp>
        <p:nvSpPr>
          <p:cNvPr id="10" name="Shape 8"/>
          <p:cNvSpPr/>
          <p:nvPr/>
        </p:nvSpPr>
        <p:spPr>
          <a:xfrm>
            <a:off x="6400800" y="1417320"/>
            <a:ext cx="4846320" cy="3520440"/>
          </a:xfrm>
          <a:prstGeom prst="roundRect">
            <a:avLst>
              <a:gd name="adj" fmla="val 2078"/>
            </a:avLst>
          </a:prstGeom>
          <a:solidFill>
            <a:srgbClr val="F8FAFC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720840" y="1691640"/>
            <a:ext cx="4206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563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Vprašanje za razmislek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6720840" y="2331720"/>
            <a:ext cx="4206240" cy="9601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Kako bi to pravilo uporabil pri šolski nalogi?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6720840" y="3913632"/>
            <a:ext cx="420624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7556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Učitelj naj povabi učence, da navedejo en svoj primer.</a:t>
            </a:r>
            <a:endParaRPr lang="en-US" sz="13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Splet ni vedno pravilen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2563E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 triada • Informacijska in podatkovna pismenost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685800" y="1234440"/>
            <a:ext cx="4114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563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Ključna pravila: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868680" y="1737360"/>
            <a:ext cx="5074920" cy="29718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Slika ne pomeni, da je podatek resničen.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Primerjaj z učbenikom ali vprašaj učitelja.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Ko nisi prepričan, ne ugibaj.</a:t>
            </a:r>
            <a:endParaRPr lang="en-US" sz="2000" dirty="0"/>
          </a:p>
        </p:txBody>
      </p:sp>
      <p:sp>
        <p:nvSpPr>
          <p:cNvPr id="10" name="Shape 8"/>
          <p:cNvSpPr/>
          <p:nvPr/>
        </p:nvSpPr>
        <p:spPr>
          <a:xfrm>
            <a:off x="6400800" y="1417320"/>
            <a:ext cx="4846320" cy="3520440"/>
          </a:xfrm>
          <a:prstGeom prst="roundRect">
            <a:avLst>
              <a:gd name="adj" fmla="val 2078"/>
            </a:avLst>
          </a:prstGeom>
          <a:solidFill>
            <a:srgbClr val="F8FAFC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720840" y="1691640"/>
            <a:ext cx="4206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563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Vprašanje za razmislek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6720840" y="2331720"/>
            <a:ext cx="4206240" cy="9601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Kaj je varna in premišljena izbira?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6720840" y="3913632"/>
            <a:ext cx="420624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7556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Učitelj naj povabi učence, da navedejo en svoj primer.</a:t>
            </a:r>
            <a:endParaRPr lang="en-US" sz="13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Datoteko shrani pametno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2563E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 triada • Informacijska in podatkovna pismenost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685800" y="1234440"/>
            <a:ext cx="4114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563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Ključna pravila: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868680" y="1737360"/>
            <a:ext cx="5074920" cy="29718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Izberi mapo za šolske naloge.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Datoteka naj ima ime, ki nekaj pove.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Primer: Moja_naloga_o_drevesu.</a:t>
            </a:r>
            <a:endParaRPr lang="en-US" sz="2000" dirty="0"/>
          </a:p>
        </p:txBody>
      </p:sp>
      <p:sp>
        <p:nvSpPr>
          <p:cNvPr id="10" name="Shape 8"/>
          <p:cNvSpPr/>
          <p:nvPr/>
        </p:nvSpPr>
        <p:spPr>
          <a:xfrm>
            <a:off x="6400800" y="1417320"/>
            <a:ext cx="4846320" cy="3520440"/>
          </a:xfrm>
          <a:prstGeom prst="roundRect">
            <a:avLst>
              <a:gd name="adj" fmla="val 2078"/>
            </a:avLst>
          </a:prstGeom>
          <a:solidFill>
            <a:srgbClr val="F8FAFC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720840" y="1691640"/>
            <a:ext cx="4206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563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Vprašanje za razmislek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6720840" y="2331720"/>
            <a:ext cx="4206240" cy="9601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Kdaj bi prosil za pomoč ali dodatno preverjanje?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6720840" y="3913632"/>
            <a:ext cx="420624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7556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Učitelj naj povabi učence, da navedejo en svoj primer.</a:t>
            </a:r>
            <a:endParaRPr lang="en-US" sz="13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9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Primer iz šole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2563E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 triada • Informacijska in podatkovna pismenost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Shape 6"/>
          <p:cNvSpPr/>
          <p:nvPr/>
        </p:nvSpPr>
        <p:spPr>
          <a:xfrm>
            <a:off x="777240" y="1325880"/>
            <a:ext cx="10652760" cy="1920240"/>
          </a:xfrm>
          <a:prstGeom prst="roundRect">
            <a:avLst>
              <a:gd name="adj" fmla="val 4762"/>
            </a:avLst>
          </a:prstGeom>
          <a:solidFill>
            <a:srgbClr val="DBEAFE"/>
          </a:solidFill>
          <a:ln w="12700">
            <a:solidFill>
              <a:srgbClr val="DBEAFE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051560" y="1627632"/>
            <a:ext cx="10104120" cy="12344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Učitelj reče: poišči sliko mačke za plakat. Najprej vpišeš besedo mačka, potem izbereš primerno sliko in poveš, kje si jo našel.</a:t>
            </a:r>
            <a:endParaRPr lang="en-US" sz="2400" dirty="0"/>
          </a:p>
        </p:txBody>
      </p:sp>
      <p:sp>
        <p:nvSpPr>
          <p:cNvPr id="10" name="Text 8"/>
          <p:cNvSpPr/>
          <p:nvPr/>
        </p:nvSpPr>
        <p:spPr>
          <a:xfrm>
            <a:off x="777240" y="3657600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563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Pogovor: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960120" y="4133088"/>
            <a:ext cx="10241280" cy="12344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9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Katera odločitev je pravilna?</a:t>
            </a:r>
            <a:endParaRPr lang="en-US" sz="1900" dirty="0"/>
          </a:p>
          <a:p>
            <a:pPr marL="177800" indent="-177800">
              <a:buSzPct val="100000"/>
              <a:buChar char="•"/>
            </a:pPr>
            <a:r>
              <a:rPr lang="en-US" sz="19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Katera odločitev bi bila tvegana ali napačna?</a:t>
            </a:r>
            <a:endParaRPr lang="en-US" sz="1900" dirty="0"/>
          </a:p>
          <a:p>
            <a:pPr marL="177800" indent="-177800">
              <a:buSzPct val="100000"/>
              <a:buChar char="•"/>
            </a:pPr>
            <a:r>
              <a:rPr lang="en-US" sz="19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Katero pravilo iz prejšnjih diapozitivov pomaga?</a:t>
            </a:r>
            <a:endParaRPr lang="en-US" sz="1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OpenAI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triada - Informacijska in podatkovna pismenost</dc:title>
  <dc:subject>DigComp učna enota: 1. triada, Informacijska in podatkovna pismenost</dc:subject>
  <dc:creator>OpenAI za uporabnika</dc:creator>
  <cp:lastModifiedBy>OpenAI za uporabnika</cp:lastModifiedBy>
  <cp:revision>1</cp:revision>
  <dcterms:created xsi:type="dcterms:W3CDTF">2026-06-27T12:47:13Z</dcterms:created>
  <dcterms:modified xsi:type="dcterms:W3CDTF">2026-06-27T12:47:13Z</dcterms:modified>
</cp:coreProperties>
</file>